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2"/>
  </p:notesMasterIdLst>
  <p:handoutMasterIdLst>
    <p:handoutMasterId r:id="rId23"/>
  </p:handoutMasterIdLst>
  <p:sldIdLst>
    <p:sldId id="374" r:id="rId2"/>
    <p:sldId id="342" r:id="rId3"/>
    <p:sldId id="373" r:id="rId4"/>
    <p:sldId id="375" r:id="rId5"/>
    <p:sldId id="376" r:id="rId6"/>
    <p:sldId id="377" r:id="rId7"/>
    <p:sldId id="378" r:id="rId8"/>
    <p:sldId id="409" r:id="rId9"/>
    <p:sldId id="405" r:id="rId10"/>
    <p:sldId id="379" r:id="rId11"/>
    <p:sldId id="380" r:id="rId12"/>
    <p:sldId id="381" r:id="rId13"/>
    <p:sldId id="382" r:id="rId14"/>
    <p:sldId id="384" r:id="rId15"/>
    <p:sldId id="400" r:id="rId16"/>
    <p:sldId id="401" r:id="rId17"/>
    <p:sldId id="402" r:id="rId18"/>
    <p:sldId id="406" r:id="rId19"/>
    <p:sldId id="403" r:id="rId20"/>
    <p:sldId id="408" r:id="rId21"/>
  </p:sldIdLst>
  <p:sldSz cx="10693400" cy="7561263"/>
  <p:notesSz cx="6797675" cy="9874250"/>
  <p:defaultTextStyle>
    <a:defPPr>
      <a:defRPr lang="en-GB"/>
    </a:defPPr>
    <a:lvl1pPr algn="l" rtl="1" fontAlgn="base">
      <a:spcBef>
        <a:spcPct val="0"/>
      </a:spcBef>
      <a:spcAft>
        <a:spcPct val="0"/>
      </a:spcAft>
      <a:defRPr sz="3900" b="1" kern="1200">
        <a:solidFill>
          <a:srgbClr val="000066"/>
        </a:solidFill>
        <a:latin typeface="Arial" charset="0"/>
        <a:ea typeface="+mn-ea"/>
        <a:cs typeface="Arial" charset="0"/>
      </a:defRPr>
    </a:lvl1pPr>
    <a:lvl2pPr marL="457200" algn="l" rtl="1" fontAlgn="base">
      <a:spcBef>
        <a:spcPct val="0"/>
      </a:spcBef>
      <a:spcAft>
        <a:spcPct val="0"/>
      </a:spcAft>
      <a:defRPr sz="3900" b="1" kern="1200">
        <a:solidFill>
          <a:srgbClr val="000066"/>
        </a:solidFill>
        <a:latin typeface="Arial" charset="0"/>
        <a:ea typeface="+mn-ea"/>
        <a:cs typeface="Arial" charset="0"/>
      </a:defRPr>
    </a:lvl2pPr>
    <a:lvl3pPr marL="914400" algn="l" rtl="1" fontAlgn="base">
      <a:spcBef>
        <a:spcPct val="0"/>
      </a:spcBef>
      <a:spcAft>
        <a:spcPct val="0"/>
      </a:spcAft>
      <a:defRPr sz="3900" b="1" kern="1200">
        <a:solidFill>
          <a:srgbClr val="000066"/>
        </a:solidFill>
        <a:latin typeface="Arial" charset="0"/>
        <a:ea typeface="+mn-ea"/>
        <a:cs typeface="Arial" charset="0"/>
      </a:defRPr>
    </a:lvl3pPr>
    <a:lvl4pPr marL="1371600" algn="l" rtl="1" fontAlgn="base">
      <a:spcBef>
        <a:spcPct val="0"/>
      </a:spcBef>
      <a:spcAft>
        <a:spcPct val="0"/>
      </a:spcAft>
      <a:defRPr sz="3900" b="1" kern="1200">
        <a:solidFill>
          <a:srgbClr val="000066"/>
        </a:solidFill>
        <a:latin typeface="Arial" charset="0"/>
        <a:ea typeface="+mn-ea"/>
        <a:cs typeface="Arial" charset="0"/>
      </a:defRPr>
    </a:lvl4pPr>
    <a:lvl5pPr marL="1828800" algn="l" rtl="1" fontAlgn="base">
      <a:spcBef>
        <a:spcPct val="0"/>
      </a:spcBef>
      <a:spcAft>
        <a:spcPct val="0"/>
      </a:spcAft>
      <a:defRPr sz="3900" b="1" kern="1200">
        <a:solidFill>
          <a:srgbClr val="000066"/>
        </a:solidFill>
        <a:latin typeface="Arial" charset="0"/>
        <a:ea typeface="+mn-ea"/>
        <a:cs typeface="Arial" charset="0"/>
      </a:defRPr>
    </a:lvl5pPr>
    <a:lvl6pPr marL="2286000" algn="l" defTabSz="914400" rtl="0" eaLnBrk="1" latinLnBrk="0" hangingPunct="1">
      <a:defRPr sz="3900" b="1" kern="1200">
        <a:solidFill>
          <a:srgbClr val="000066"/>
        </a:solidFill>
        <a:latin typeface="Arial" charset="0"/>
        <a:ea typeface="+mn-ea"/>
        <a:cs typeface="Arial" charset="0"/>
      </a:defRPr>
    </a:lvl6pPr>
    <a:lvl7pPr marL="2743200" algn="l" defTabSz="914400" rtl="0" eaLnBrk="1" latinLnBrk="0" hangingPunct="1">
      <a:defRPr sz="3900" b="1" kern="1200">
        <a:solidFill>
          <a:srgbClr val="000066"/>
        </a:solidFill>
        <a:latin typeface="Arial" charset="0"/>
        <a:ea typeface="+mn-ea"/>
        <a:cs typeface="Arial" charset="0"/>
      </a:defRPr>
    </a:lvl7pPr>
    <a:lvl8pPr marL="3200400" algn="l" defTabSz="914400" rtl="0" eaLnBrk="1" latinLnBrk="0" hangingPunct="1">
      <a:defRPr sz="3900" b="1" kern="1200">
        <a:solidFill>
          <a:srgbClr val="000066"/>
        </a:solidFill>
        <a:latin typeface="Arial" charset="0"/>
        <a:ea typeface="+mn-ea"/>
        <a:cs typeface="Arial" charset="0"/>
      </a:defRPr>
    </a:lvl8pPr>
    <a:lvl9pPr marL="3657600" algn="l" defTabSz="914400" rtl="0" eaLnBrk="1" latinLnBrk="0" hangingPunct="1">
      <a:defRPr sz="3900" b="1" kern="1200">
        <a:solidFill>
          <a:srgbClr val="000066"/>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CCEE"/>
    <a:srgbClr val="C4DAF4"/>
    <a:srgbClr val="66FF33"/>
    <a:srgbClr val="72BBE8"/>
    <a:srgbClr val="1E7FB8"/>
    <a:srgbClr val="4189DD"/>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35" autoAdjust="0"/>
    <p:restoredTop sz="74381" autoAdjust="0"/>
  </p:normalViewPr>
  <p:slideViewPr>
    <p:cSldViewPr snapToGrid="0">
      <p:cViewPr varScale="1">
        <p:scale>
          <a:sx n="67" d="100"/>
          <a:sy n="67" d="100"/>
        </p:scale>
        <p:origin x="-102" y="-168"/>
      </p:cViewPr>
      <p:guideLst>
        <p:guide orient="horz" pos="2381"/>
        <p:guide pos="3368"/>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682" y="-90"/>
      </p:cViewPr>
      <p:guideLst>
        <p:guide orient="horz" pos="3110"/>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8465BC-DEC0-4AEB-BD33-1956C2AA9A2B}" type="doc">
      <dgm:prSet loTypeId="urn:microsoft.com/office/officeart/2005/8/layout/vList4#1" loCatId="list" qsTypeId="urn:microsoft.com/office/officeart/2005/8/quickstyle/simple1" qsCatId="simple" csTypeId="urn:microsoft.com/office/officeart/2005/8/colors/accent1_2" csCatId="accent1" phldr="1"/>
      <dgm:spPr/>
      <dgm:t>
        <a:bodyPr/>
        <a:lstStyle/>
        <a:p>
          <a:endParaRPr lang="en-GB"/>
        </a:p>
      </dgm:t>
    </dgm:pt>
    <dgm:pt modelId="{C2AC3895-129E-4347-8289-210036EBA49C}">
      <dgm:prSet phldrT="[Text]"/>
      <dgm:spPr/>
      <dgm:t>
        <a:bodyPr/>
        <a:lstStyle/>
        <a:p>
          <a:r>
            <a:rPr lang="en-GB" dirty="0" smtClean="0">
              <a:solidFill>
                <a:schemeClr val="tx1"/>
              </a:solidFill>
            </a:rPr>
            <a:t>Control of Transmission</a:t>
          </a:r>
          <a:endParaRPr lang="en-GB" dirty="0">
            <a:solidFill>
              <a:schemeClr val="tx1"/>
            </a:solidFill>
          </a:endParaRPr>
        </a:p>
      </dgm:t>
    </dgm:pt>
    <dgm:pt modelId="{11D1C5C2-FF0B-4162-A765-30C2ACF69BFF}" type="parTrans" cxnId="{CADF296D-EF5E-4D42-8DDC-59EBF418181F}">
      <dgm:prSet/>
      <dgm:spPr/>
      <dgm:t>
        <a:bodyPr/>
        <a:lstStyle/>
        <a:p>
          <a:endParaRPr lang="en-GB"/>
        </a:p>
      </dgm:t>
    </dgm:pt>
    <dgm:pt modelId="{117B4B3C-91F3-4CA6-96D8-2FC6BA0DC694}" type="sibTrans" cxnId="{CADF296D-EF5E-4D42-8DDC-59EBF418181F}">
      <dgm:prSet/>
      <dgm:spPr/>
      <dgm:t>
        <a:bodyPr/>
        <a:lstStyle/>
        <a:p>
          <a:endParaRPr lang="en-GB"/>
        </a:p>
      </dgm:t>
    </dgm:pt>
    <dgm:pt modelId="{E10AF9EF-919B-4DE6-9547-BE274477AF54}">
      <dgm:prSet phldrT="[Text]"/>
      <dgm:spPr/>
      <dgm:t>
        <a:bodyPr/>
        <a:lstStyle/>
        <a:p>
          <a:r>
            <a:rPr lang="en-GB" dirty="0" smtClean="0">
              <a:solidFill>
                <a:schemeClr val="tx1"/>
              </a:solidFill>
            </a:rPr>
            <a:t>Case detection</a:t>
          </a:r>
          <a:endParaRPr lang="en-GB" dirty="0">
            <a:solidFill>
              <a:schemeClr val="tx1"/>
            </a:solidFill>
          </a:endParaRPr>
        </a:p>
      </dgm:t>
    </dgm:pt>
    <dgm:pt modelId="{BA23DF31-A675-4B70-8E26-78CC1FA9E5F0}" type="parTrans" cxnId="{E4EB6B4A-20A3-4BAB-B93D-5B8359DEA1C9}">
      <dgm:prSet/>
      <dgm:spPr/>
      <dgm:t>
        <a:bodyPr/>
        <a:lstStyle/>
        <a:p>
          <a:endParaRPr lang="en-GB"/>
        </a:p>
      </dgm:t>
    </dgm:pt>
    <dgm:pt modelId="{28EEB98F-66E4-423C-AA3A-C0C245AE3E4A}" type="sibTrans" cxnId="{E4EB6B4A-20A3-4BAB-B93D-5B8359DEA1C9}">
      <dgm:prSet/>
      <dgm:spPr/>
      <dgm:t>
        <a:bodyPr/>
        <a:lstStyle/>
        <a:p>
          <a:endParaRPr lang="en-GB"/>
        </a:p>
      </dgm:t>
    </dgm:pt>
    <dgm:pt modelId="{C5F46BFF-9B6C-49C0-91ED-3FF61AF61F13}">
      <dgm:prSet phldrT="[Text]"/>
      <dgm:spPr/>
      <dgm:t>
        <a:bodyPr/>
        <a:lstStyle/>
        <a:p>
          <a:r>
            <a:rPr lang="en-GB" dirty="0" smtClean="0">
              <a:solidFill>
                <a:schemeClr val="tx1"/>
              </a:solidFill>
            </a:rPr>
            <a:t>Contact tracing (21 days)</a:t>
          </a:r>
          <a:endParaRPr lang="en-GB" dirty="0">
            <a:solidFill>
              <a:schemeClr val="tx1"/>
            </a:solidFill>
          </a:endParaRPr>
        </a:p>
      </dgm:t>
    </dgm:pt>
    <dgm:pt modelId="{E456891A-FD4F-4D29-9A36-FE74D2B8A858}" type="parTrans" cxnId="{ECFB2D00-196F-4892-9C7A-7296870C9001}">
      <dgm:prSet/>
      <dgm:spPr/>
      <dgm:t>
        <a:bodyPr/>
        <a:lstStyle/>
        <a:p>
          <a:endParaRPr lang="en-GB"/>
        </a:p>
      </dgm:t>
    </dgm:pt>
    <dgm:pt modelId="{C1723056-E5D1-4350-A69F-9AD0193F416C}" type="sibTrans" cxnId="{ECFB2D00-196F-4892-9C7A-7296870C9001}">
      <dgm:prSet/>
      <dgm:spPr/>
      <dgm:t>
        <a:bodyPr/>
        <a:lstStyle/>
        <a:p>
          <a:endParaRPr lang="en-GB"/>
        </a:p>
      </dgm:t>
    </dgm:pt>
    <dgm:pt modelId="{5314FE37-0620-4114-B833-87B9C7DF3630}">
      <dgm:prSet phldrT="[Text]"/>
      <dgm:spPr/>
      <dgm:t>
        <a:bodyPr/>
        <a:lstStyle/>
        <a:p>
          <a:r>
            <a:rPr lang="en-GB" dirty="0" smtClean="0">
              <a:solidFill>
                <a:schemeClr val="tx1"/>
              </a:solidFill>
            </a:rPr>
            <a:t>Safe and Dignified Burials</a:t>
          </a:r>
          <a:endParaRPr lang="en-GB" dirty="0">
            <a:solidFill>
              <a:schemeClr val="tx1"/>
            </a:solidFill>
          </a:endParaRPr>
        </a:p>
      </dgm:t>
    </dgm:pt>
    <dgm:pt modelId="{59860DDB-BF2D-49ED-A1A1-E1D751CA29CC}" type="parTrans" cxnId="{94E0ACD8-DA84-4DB9-A2E1-0578942E6D66}">
      <dgm:prSet/>
      <dgm:spPr/>
      <dgm:t>
        <a:bodyPr/>
        <a:lstStyle/>
        <a:p>
          <a:endParaRPr lang="en-GB"/>
        </a:p>
      </dgm:t>
    </dgm:pt>
    <dgm:pt modelId="{AAEBAC65-6DCE-48D7-AF6D-719E42E0F1D3}" type="sibTrans" cxnId="{94E0ACD8-DA84-4DB9-A2E1-0578942E6D66}">
      <dgm:prSet/>
      <dgm:spPr/>
      <dgm:t>
        <a:bodyPr/>
        <a:lstStyle/>
        <a:p>
          <a:endParaRPr lang="en-GB"/>
        </a:p>
      </dgm:t>
    </dgm:pt>
    <dgm:pt modelId="{8C3DD81A-6B0B-4852-BB35-380BBE43B4E2}">
      <dgm:prSet phldrT="[Text]"/>
      <dgm:spPr/>
      <dgm:t>
        <a:bodyPr/>
        <a:lstStyle/>
        <a:p>
          <a:r>
            <a:rPr lang="en-GB" smtClean="0">
              <a:solidFill>
                <a:schemeClr val="tx1"/>
              </a:solidFill>
            </a:rPr>
            <a:t>Culturally and religiously acceptable practices</a:t>
          </a:r>
          <a:endParaRPr lang="en-GB" dirty="0">
            <a:solidFill>
              <a:schemeClr val="tx1"/>
            </a:solidFill>
          </a:endParaRPr>
        </a:p>
      </dgm:t>
    </dgm:pt>
    <dgm:pt modelId="{ED9250C8-2260-4B13-84A1-4C5994F2BC66}" type="parTrans" cxnId="{5B9BA533-63C1-412A-94D9-7F130C66D961}">
      <dgm:prSet/>
      <dgm:spPr/>
      <dgm:t>
        <a:bodyPr/>
        <a:lstStyle/>
        <a:p>
          <a:endParaRPr lang="en-GB"/>
        </a:p>
      </dgm:t>
    </dgm:pt>
    <dgm:pt modelId="{78569617-1EB2-4863-AE69-A855EE1CD1DB}" type="sibTrans" cxnId="{5B9BA533-63C1-412A-94D9-7F130C66D961}">
      <dgm:prSet/>
      <dgm:spPr/>
      <dgm:t>
        <a:bodyPr/>
        <a:lstStyle/>
        <a:p>
          <a:endParaRPr lang="en-GB"/>
        </a:p>
      </dgm:t>
    </dgm:pt>
    <dgm:pt modelId="{41ED0E65-15CE-46FB-A61A-0691E5FB9A03}">
      <dgm:prSet phldrT="[Text]"/>
      <dgm:spPr/>
      <dgm:t>
        <a:bodyPr/>
        <a:lstStyle/>
        <a:p>
          <a:r>
            <a:rPr lang="en-GB" dirty="0" smtClean="0">
              <a:solidFill>
                <a:schemeClr val="tx1"/>
              </a:solidFill>
            </a:rPr>
            <a:t>Case Management</a:t>
          </a:r>
          <a:endParaRPr lang="en-GB" dirty="0">
            <a:solidFill>
              <a:schemeClr val="tx1"/>
            </a:solidFill>
          </a:endParaRPr>
        </a:p>
      </dgm:t>
    </dgm:pt>
    <dgm:pt modelId="{16AB3F12-8BA3-4580-8313-EB75CC734EBF}" type="parTrans" cxnId="{D34DC082-1BD9-4E5C-B29A-5EF7468D0885}">
      <dgm:prSet/>
      <dgm:spPr/>
      <dgm:t>
        <a:bodyPr/>
        <a:lstStyle/>
        <a:p>
          <a:endParaRPr lang="en-GB"/>
        </a:p>
      </dgm:t>
    </dgm:pt>
    <dgm:pt modelId="{88FDA13E-21ED-4F70-9D1A-436965A9E61C}" type="sibTrans" cxnId="{D34DC082-1BD9-4E5C-B29A-5EF7468D0885}">
      <dgm:prSet/>
      <dgm:spPr/>
      <dgm:t>
        <a:bodyPr/>
        <a:lstStyle/>
        <a:p>
          <a:endParaRPr lang="en-GB"/>
        </a:p>
      </dgm:t>
    </dgm:pt>
    <dgm:pt modelId="{2F68E751-91B2-4784-A59A-E9793E1B2EC2}">
      <dgm:prSet phldrT="[Text]"/>
      <dgm:spPr/>
      <dgm:t>
        <a:bodyPr/>
        <a:lstStyle/>
        <a:p>
          <a:r>
            <a:rPr lang="en-GB" dirty="0" smtClean="0">
              <a:solidFill>
                <a:schemeClr val="tx1"/>
              </a:solidFill>
            </a:rPr>
            <a:t>Isolation</a:t>
          </a:r>
          <a:endParaRPr lang="en-GB" dirty="0">
            <a:solidFill>
              <a:schemeClr val="tx1"/>
            </a:solidFill>
          </a:endParaRPr>
        </a:p>
      </dgm:t>
    </dgm:pt>
    <dgm:pt modelId="{C63A67C3-3B11-4637-A8BA-766A41EBE414}" type="parTrans" cxnId="{EACF70E8-125D-4C69-9359-BBCE66BA8483}">
      <dgm:prSet/>
      <dgm:spPr/>
      <dgm:t>
        <a:bodyPr/>
        <a:lstStyle/>
        <a:p>
          <a:endParaRPr lang="en-GB"/>
        </a:p>
      </dgm:t>
    </dgm:pt>
    <dgm:pt modelId="{AA110184-D365-41A1-8831-4E0482D82ECE}" type="sibTrans" cxnId="{EACF70E8-125D-4C69-9359-BBCE66BA8483}">
      <dgm:prSet/>
      <dgm:spPr/>
      <dgm:t>
        <a:bodyPr/>
        <a:lstStyle/>
        <a:p>
          <a:endParaRPr lang="en-GB"/>
        </a:p>
      </dgm:t>
    </dgm:pt>
    <dgm:pt modelId="{CAE29954-5E60-4BF6-88E8-DBA13CF3966D}">
      <dgm:prSet phldrT="[Text]"/>
      <dgm:spPr/>
      <dgm:t>
        <a:bodyPr/>
        <a:lstStyle/>
        <a:p>
          <a:r>
            <a:rPr lang="en-GB" dirty="0" smtClean="0">
              <a:solidFill>
                <a:schemeClr val="tx1"/>
              </a:solidFill>
            </a:rPr>
            <a:t>Interruption of nosocomial transmission</a:t>
          </a:r>
          <a:endParaRPr lang="en-GB" dirty="0">
            <a:solidFill>
              <a:schemeClr val="tx1"/>
            </a:solidFill>
          </a:endParaRPr>
        </a:p>
      </dgm:t>
    </dgm:pt>
    <dgm:pt modelId="{8D6EF15C-2A35-48EC-8BAB-36219C25A748}" type="parTrans" cxnId="{CBF5DBFE-FAA9-4242-A545-8A4F542F8729}">
      <dgm:prSet/>
      <dgm:spPr/>
      <dgm:t>
        <a:bodyPr/>
        <a:lstStyle/>
        <a:p>
          <a:endParaRPr lang="en-GB"/>
        </a:p>
      </dgm:t>
    </dgm:pt>
    <dgm:pt modelId="{E5D13AEB-19E8-4B34-8430-F96F6BF37495}" type="sibTrans" cxnId="{CBF5DBFE-FAA9-4242-A545-8A4F542F8729}">
      <dgm:prSet/>
      <dgm:spPr/>
      <dgm:t>
        <a:bodyPr/>
        <a:lstStyle/>
        <a:p>
          <a:endParaRPr lang="en-GB"/>
        </a:p>
      </dgm:t>
    </dgm:pt>
    <dgm:pt modelId="{CCF89E46-DA8C-4633-95A5-D7BF7CD8302F}">
      <dgm:prSet phldrT="[Text]"/>
      <dgm:spPr/>
      <dgm:t>
        <a:bodyPr/>
        <a:lstStyle/>
        <a:p>
          <a:r>
            <a:rPr lang="en-GB" dirty="0" smtClean="0">
              <a:solidFill>
                <a:schemeClr val="tx1"/>
              </a:solidFill>
            </a:rPr>
            <a:t>Case investigation</a:t>
          </a:r>
          <a:endParaRPr lang="en-GB" dirty="0">
            <a:solidFill>
              <a:schemeClr val="tx1"/>
            </a:solidFill>
          </a:endParaRPr>
        </a:p>
      </dgm:t>
    </dgm:pt>
    <dgm:pt modelId="{52F5E85A-4855-4093-8B59-5E1673DED445}" type="parTrans" cxnId="{3F6784CC-7813-4F17-BB5B-4194E5E6CCDC}">
      <dgm:prSet/>
      <dgm:spPr/>
      <dgm:t>
        <a:bodyPr/>
        <a:lstStyle/>
        <a:p>
          <a:endParaRPr lang="fr-FR"/>
        </a:p>
      </dgm:t>
    </dgm:pt>
    <dgm:pt modelId="{8919D861-8EAB-4245-BA25-23929CF16EF1}" type="sibTrans" cxnId="{3F6784CC-7813-4F17-BB5B-4194E5E6CCDC}">
      <dgm:prSet/>
      <dgm:spPr/>
      <dgm:t>
        <a:bodyPr/>
        <a:lstStyle/>
        <a:p>
          <a:endParaRPr lang="fr-FR"/>
        </a:p>
      </dgm:t>
    </dgm:pt>
    <dgm:pt modelId="{24F56C64-1AD5-4B94-8971-D95342085FF5}">
      <dgm:prSet/>
      <dgm:spPr/>
      <dgm:t>
        <a:bodyPr/>
        <a:lstStyle/>
        <a:p>
          <a:r>
            <a:rPr lang="en-GB" smtClean="0">
              <a:solidFill>
                <a:schemeClr val="tx1"/>
              </a:solidFill>
            </a:rPr>
            <a:t>Family and community involvement</a:t>
          </a:r>
          <a:endParaRPr lang="en-GB" dirty="0">
            <a:solidFill>
              <a:schemeClr val="tx1"/>
            </a:solidFill>
          </a:endParaRPr>
        </a:p>
      </dgm:t>
    </dgm:pt>
    <dgm:pt modelId="{433B4BC2-CBD3-40BD-B406-868BB2C52F86}" type="parTrans" cxnId="{100FBDC9-7EA1-437E-B1A8-511ACE55F21D}">
      <dgm:prSet/>
      <dgm:spPr/>
      <dgm:t>
        <a:bodyPr/>
        <a:lstStyle/>
        <a:p>
          <a:endParaRPr lang="fr-FR"/>
        </a:p>
      </dgm:t>
    </dgm:pt>
    <dgm:pt modelId="{9963E897-6BCB-4B29-9FA7-6493F93968F0}" type="sibTrans" cxnId="{100FBDC9-7EA1-437E-B1A8-511ACE55F21D}">
      <dgm:prSet/>
      <dgm:spPr/>
      <dgm:t>
        <a:bodyPr/>
        <a:lstStyle/>
        <a:p>
          <a:endParaRPr lang="fr-FR"/>
        </a:p>
      </dgm:t>
    </dgm:pt>
    <dgm:pt modelId="{1930CEEB-4E09-4D77-A6FC-653846D237D9}">
      <dgm:prSet/>
      <dgm:spPr/>
      <dgm:t>
        <a:bodyPr/>
        <a:lstStyle/>
        <a:p>
          <a:r>
            <a:rPr lang="en-GB" smtClean="0">
              <a:solidFill>
                <a:schemeClr val="tx1"/>
              </a:solidFill>
            </a:rPr>
            <a:t>Waste management and disinfection</a:t>
          </a:r>
          <a:endParaRPr lang="en-GB" dirty="0">
            <a:solidFill>
              <a:schemeClr val="tx1"/>
            </a:solidFill>
          </a:endParaRPr>
        </a:p>
      </dgm:t>
    </dgm:pt>
    <dgm:pt modelId="{42D41AE5-F9AE-4A8A-8555-D76D7C0CCEBD}" type="parTrans" cxnId="{08DA60B7-3A7A-4F9C-B27E-76D8930E16AC}">
      <dgm:prSet/>
      <dgm:spPr/>
      <dgm:t>
        <a:bodyPr/>
        <a:lstStyle/>
        <a:p>
          <a:endParaRPr lang="fr-FR"/>
        </a:p>
      </dgm:t>
    </dgm:pt>
    <dgm:pt modelId="{23D7743D-EC2A-4E5E-9EAC-E4586365E122}" type="sibTrans" cxnId="{08DA60B7-3A7A-4F9C-B27E-76D8930E16AC}">
      <dgm:prSet/>
      <dgm:spPr/>
      <dgm:t>
        <a:bodyPr/>
        <a:lstStyle/>
        <a:p>
          <a:endParaRPr lang="fr-FR"/>
        </a:p>
      </dgm:t>
    </dgm:pt>
    <dgm:pt modelId="{F69AF993-C0CD-4E07-BA9D-CA519306C88E}">
      <dgm:prSet/>
      <dgm:spPr/>
      <dgm:t>
        <a:bodyPr/>
        <a:lstStyle/>
        <a:p>
          <a:r>
            <a:rPr lang="en-GB" dirty="0" smtClean="0">
              <a:solidFill>
                <a:schemeClr val="tx1"/>
              </a:solidFill>
            </a:rPr>
            <a:t>Treatment &amp; recovery</a:t>
          </a:r>
          <a:endParaRPr lang="en-GB" dirty="0">
            <a:solidFill>
              <a:schemeClr val="tx1"/>
            </a:solidFill>
          </a:endParaRPr>
        </a:p>
      </dgm:t>
    </dgm:pt>
    <dgm:pt modelId="{D9372E34-F951-4ACA-803E-56F9BE7F8BA2}" type="parTrans" cxnId="{EA5165CD-5530-4FD1-B09F-B4D2BCF1E1F9}">
      <dgm:prSet/>
      <dgm:spPr/>
      <dgm:t>
        <a:bodyPr/>
        <a:lstStyle/>
        <a:p>
          <a:endParaRPr lang="fr-FR"/>
        </a:p>
      </dgm:t>
    </dgm:pt>
    <dgm:pt modelId="{2BCEFC0A-8AB3-4BD8-B21A-3544FBF7FF74}" type="sibTrans" cxnId="{EA5165CD-5530-4FD1-B09F-B4D2BCF1E1F9}">
      <dgm:prSet/>
      <dgm:spPr/>
      <dgm:t>
        <a:bodyPr/>
        <a:lstStyle/>
        <a:p>
          <a:endParaRPr lang="fr-FR"/>
        </a:p>
      </dgm:t>
    </dgm:pt>
    <dgm:pt modelId="{0C6A9C99-02D6-4A8D-9DFE-B1F51F588EC1}">
      <dgm:prSet/>
      <dgm:spPr/>
      <dgm:t>
        <a:bodyPr/>
        <a:lstStyle/>
        <a:p>
          <a:r>
            <a:rPr lang="en-GB" dirty="0" smtClean="0">
              <a:solidFill>
                <a:schemeClr val="tx1"/>
              </a:solidFill>
            </a:rPr>
            <a:t>IPC and safety</a:t>
          </a:r>
          <a:endParaRPr lang="en-GB" dirty="0">
            <a:solidFill>
              <a:schemeClr val="tx1"/>
            </a:solidFill>
          </a:endParaRPr>
        </a:p>
      </dgm:t>
    </dgm:pt>
    <dgm:pt modelId="{376B8FD1-71F2-401F-8B91-EE13436C5393}" type="parTrans" cxnId="{951FE7C3-CE45-4FFB-BBCE-96C9EDB1A0A7}">
      <dgm:prSet/>
      <dgm:spPr/>
      <dgm:t>
        <a:bodyPr/>
        <a:lstStyle/>
        <a:p>
          <a:endParaRPr lang="fr-FR"/>
        </a:p>
      </dgm:t>
    </dgm:pt>
    <dgm:pt modelId="{81646C8B-9A38-43BA-8818-1DA4E24AE1E2}" type="sibTrans" cxnId="{951FE7C3-CE45-4FFB-BBCE-96C9EDB1A0A7}">
      <dgm:prSet/>
      <dgm:spPr/>
      <dgm:t>
        <a:bodyPr/>
        <a:lstStyle/>
        <a:p>
          <a:endParaRPr lang="fr-FR"/>
        </a:p>
      </dgm:t>
    </dgm:pt>
    <dgm:pt modelId="{1F748913-DBF5-483F-BA01-D34820234D75}" type="pres">
      <dgm:prSet presAssocID="{FC8465BC-DEC0-4AEB-BD33-1956C2AA9A2B}" presName="linear" presStyleCnt="0">
        <dgm:presLayoutVars>
          <dgm:dir/>
          <dgm:resizeHandles val="exact"/>
        </dgm:presLayoutVars>
      </dgm:prSet>
      <dgm:spPr/>
      <dgm:t>
        <a:bodyPr/>
        <a:lstStyle/>
        <a:p>
          <a:endParaRPr lang="en-US"/>
        </a:p>
      </dgm:t>
    </dgm:pt>
    <dgm:pt modelId="{B5A9CE0F-499A-45D1-ABAD-09665E2F17AB}" type="pres">
      <dgm:prSet presAssocID="{C2AC3895-129E-4347-8289-210036EBA49C}" presName="comp" presStyleCnt="0"/>
      <dgm:spPr/>
    </dgm:pt>
    <dgm:pt modelId="{5778D019-09C3-495B-ADB7-BE3DF581C8C9}" type="pres">
      <dgm:prSet presAssocID="{C2AC3895-129E-4347-8289-210036EBA49C}" presName="box" presStyleLbl="node1" presStyleIdx="0" presStyleCnt="3" custLinFactNeighborX="-5183" custLinFactNeighborY="-6428"/>
      <dgm:spPr/>
      <dgm:t>
        <a:bodyPr/>
        <a:lstStyle/>
        <a:p>
          <a:endParaRPr lang="en-GB"/>
        </a:p>
      </dgm:t>
    </dgm:pt>
    <dgm:pt modelId="{DD0A6FDB-4984-4D41-B39A-FE00AB567142}" type="pres">
      <dgm:prSet presAssocID="{C2AC3895-129E-4347-8289-210036EBA49C}" presName="img" presStyleLbl="fgImgPlace1" presStyleIdx="0" presStyleCnt="3"/>
      <dgm:spPr>
        <a:blipFill>
          <a:blip xmlns:r="http://schemas.openxmlformats.org/officeDocument/2006/relationships" r:embed="rId1" cstate="print">
            <a:extLst/>
          </a:blip>
          <a:srcRect/>
          <a:stretch>
            <a:fillRect l="-15000" r="-15000"/>
          </a:stretch>
        </a:blipFill>
      </dgm:spPr>
      <dgm:t>
        <a:bodyPr/>
        <a:lstStyle/>
        <a:p>
          <a:endParaRPr lang="fr-FR"/>
        </a:p>
      </dgm:t>
    </dgm:pt>
    <dgm:pt modelId="{DAD847A9-69E3-4184-AF3F-1BAA05983872}" type="pres">
      <dgm:prSet presAssocID="{C2AC3895-129E-4347-8289-210036EBA49C}" presName="text" presStyleLbl="node1" presStyleIdx="0" presStyleCnt="3">
        <dgm:presLayoutVars>
          <dgm:bulletEnabled val="1"/>
        </dgm:presLayoutVars>
      </dgm:prSet>
      <dgm:spPr/>
      <dgm:t>
        <a:bodyPr/>
        <a:lstStyle/>
        <a:p>
          <a:endParaRPr lang="en-GB"/>
        </a:p>
      </dgm:t>
    </dgm:pt>
    <dgm:pt modelId="{D6BE0841-00DF-4222-AAA4-402ECF346927}" type="pres">
      <dgm:prSet presAssocID="{117B4B3C-91F3-4CA6-96D8-2FC6BA0DC694}" presName="spacer" presStyleCnt="0"/>
      <dgm:spPr/>
    </dgm:pt>
    <dgm:pt modelId="{A3E5DA72-2FDF-45A2-9099-F40D7C49BD48}" type="pres">
      <dgm:prSet presAssocID="{5314FE37-0620-4114-B833-87B9C7DF3630}" presName="comp" presStyleCnt="0"/>
      <dgm:spPr/>
    </dgm:pt>
    <dgm:pt modelId="{C3898E74-5244-40A5-A18A-1AD47034A660}" type="pres">
      <dgm:prSet presAssocID="{5314FE37-0620-4114-B833-87B9C7DF3630}" presName="box" presStyleLbl="node1" presStyleIdx="1" presStyleCnt="3" custLinFactNeighborX="-1783" custLinFactNeighborY="-2424"/>
      <dgm:spPr/>
      <dgm:t>
        <a:bodyPr/>
        <a:lstStyle/>
        <a:p>
          <a:endParaRPr lang="en-US"/>
        </a:p>
      </dgm:t>
    </dgm:pt>
    <dgm:pt modelId="{05C0DE1A-387D-4D49-9C3A-1CB5ACC8BC8C}" type="pres">
      <dgm:prSet presAssocID="{5314FE37-0620-4114-B833-87B9C7DF3630}" presName="img" presStyleLbl="fgImgPlace1" presStyleIdx="1" presStyleCnt="3"/>
      <dgm:spPr>
        <a:blipFill>
          <a:blip xmlns:r="http://schemas.openxmlformats.org/officeDocument/2006/relationships" r:embed="rId2" cstate="print">
            <a:extLst/>
          </a:blip>
          <a:srcRect/>
          <a:stretch>
            <a:fillRect t="-16000" b="-16000"/>
          </a:stretch>
        </a:blipFill>
      </dgm:spPr>
      <dgm:t>
        <a:bodyPr/>
        <a:lstStyle/>
        <a:p>
          <a:endParaRPr lang="fr-FR"/>
        </a:p>
      </dgm:t>
    </dgm:pt>
    <dgm:pt modelId="{7B52263E-3EBD-49A4-9EA0-C8794B78DDDD}" type="pres">
      <dgm:prSet presAssocID="{5314FE37-0620-4114-B833-87B9C7DF3630}" presName="text" presStyleLbl="node1" presStyleIdx="1" presStyleCnt="3">
        <dgm:presLayoutVars>
          <dgm:bulletEnabled val="1"/>
        </dgm:presLayoutVars>
      </dgm:prSet>
      <dgm:spPr/>
      <dgm:t>
        <a:bodyPr/>
        <a:lstStyle/>
        <a:p>
          <a:endParaRPr lang="en-US"/>
        </a:p>
      </dgm:t>
    </dgm:pt>
    <dgm:pt modelId="{121241EE-841D-427D-A0A1-0B62C5248DE2}" type="pres">
      <dgm:prSet presAssocID="{AAEBAC65-6DCE-48D7-AF6D-719E42E0F1D3}" presName="spacer" presStyleCnt="0"/>
      <dgm:spPr/>
    </dgm:pt>
    <dgm:pt modelId="{36A3797C-F3CE-41CC-90F2-1ED1BB402C95}" type="pres">
      <dgm:prSet presAssocID="{41ED0E65-15CE-46FB-A61A-0691E5FB9A03}" presName="comp" presStyleCnt="0"/>
      <dgm:spPr/>
    </dgm:pt>
    <dgm:pt modelId="{96259CDD-058B-43B3-943B-5F5E288F96B7}" type="pres">
      <dgm:prSet presAssocID="{41ED0E65-15CE-46FB-A61A-0691E5FB9A03}" presName="box" presStyleLbl="node1" presStyleIdx="2" presStyleCnt="3"/>
      <dgm:spPr/>
      <dgm:t>
        <a:bodyPr/>
        <a:lstStyle/>
        <a:p>
          <a:endParaRPr lang="en-GB"/>
        </a:p>
      </dgm:t>
    </dgm:pt>
    <dgm:pt modelId="{8575A082-E31B-4D2A-8B49-7D4ADC834B65}" type="pres">
      <dgm:prSet presAssocID="{41ED0E65-15CE-46FB-A61A-0691E5FB9A03}" presName="img" presStyleLbl="fgImgPlace1" presStyleIdx="2" presStyleCnt="3"/>
      <dgm:spPr>
        <a:blipFill>
          <a:blip xmlns:r="http://schemas.openxmlformats.org/officeDocument/2006/relationships" r:embed="rId3">
            <a:extLst/>
          </a:blip>
          <a:srcRect/>
          <a:stretch>
            <a:fillRect t="-1000" b="-1000"/>
          </a:stretch>
        </a:blipFill>
      </dgm:spPr>
      <dgm:t>
        <a:bodyPr/>
        <a:lstStyle/>
        <a:p>
          <a:endParaRPr lang="fr-FR"/>
        </a:p>
      </dgm:t>
    </dgm:pt>
    <dgm:pt modelId="{B59BA8AE-DEFF-4670-AF13-54461E2A8FEF}" type="pres">
      <dgm:prSet presAssocID="{41ED0E65-15CE-46FB-A61A-0691E5FB9A03}" presName="text" presStyleLbl="node1" presStyleIdx="2" presStyleCnt="3">
        <dgm:presLayoutVars>
          <dgm:bulletEnabled val="1"/>
        </dgm:presLayoutVars>
      </dgm:prSet>
      <dgm:spPr/>
      <dgm:t>
        <a:bodyPr/>
        <a:lstStyle/>
        <a:p>
          <a:endParaRPr lang="en-GB"/>
        </a:p>
      </dgm:t>
    </dgm:pt>
  </dgm:ptLst>
  <dgm:cxnLst>
    <dgm:cxn modelId="{100FBDC9-7EA1-437E-B1A8-511ACE55F21D}" srcId="{5314FE37-0620-4114-B833-87B9C7DF3630}" destId="{24F56C64-1AD5-4B94-8971-D95342085FF5}" srcOrd="1" destOrd="0" parTransId="{433B4BC2-CBD3-40BD-B406-868BB2C52F86}" sibTransId="{9963E897-6BCB-4B29-9FA7-6493F93968F0}"/>
    <dgm:cxn modelId="{EACF70E8-125D-4C69-9359-BBCE66BA8483}" srcId="{41ED0E65-15CE-46FB-A61A-0691E5FB9A03}" destId="{2F68E751-91B2-4784-A59A-E9793E1B2EC2}" srcOrd="0" destOrd="0" parTransId="{C63A67C3-3B11-4637-A8BA-766A41EBE414}" sibTransId="{AA110184-D365-41A1-8831-4E0482D82ECE}"/>
    <dgm:cxn modelId="{E14E9C66-E5EC-4C78-AD79-EC0E53D63976}" type="presOf" srcId="{0C6A9C99-02D6-4A8D-9DFE-B1F51F588EC1}" destId="{B59BA8AE-DEFF-4670-AF13-54461E2A8FEF}" srcOrd="1" destOrd="3" presId="urn:microsoft.com/office/officeart/2005/8/layout/vList4#1"/>
    <dgm:cxn modelId="{E4EB6B4A-20A3-4BAB-B93D-5B8359DEA1C9}" srcId="{C2AC3895-129E-4347-8289-210036EBA49C}" destId="{E10AF9EF-919B-4DE6-9547-BE274477AF54}" srcOrd="0" destOrd="0" parTransId="{BA23DF31-A675-4B70-8E26-78CC1FA9E5F0}" sibTransId="{28EEB98F-66E4-423C-AA3A-C0C245AE3E4A}"/>
    <dgm:cxn modelId="{0A0FCCC3-150A-4788-B451-0A3B3F62269E}" type="presOf" srcId="{24F56C64-1AD5-4B94-8971-D95342085FF5}" destId="{7B52263E-3EBD-49A4-9EA0-C8794B78DDDD}" srcOrd="1" destOrd="2" presId="urn:microsoft.com/office/officeart/2005/8/layout/vList4#1"/>
    <dgm:cxn modelId="{54664520-DCCC-40F1-896E-6B854E1E04CB}" type="presOf" srcId="{41ED0E65-15CE-46FB-A61A-0691E5FB9A03}" destId="{B59BA8AE-DEFF-4670-AF13-54461E2A8FEF}" srcOrd="1" destOrd="0" presId="urn:microsoft.com/office/officeart/2005/8/layout/vList4#1"/>
    <dgm:cxn modelId="{FE5CDD44-DC10-4CAD-8EAB-514A3BD6BE16}" type="presOf" srcId="{E10AF9EF-919B-4DE6-9547-BE274477AF54}" destId="{DAD847A9-69E3-4184-AF3F-1BAA05983872}" srcOrd="1" destOrd="1" presId="urn:microsoft.com/office/officeart/2005/8/layout/vList4#1"/>
    <dgm:cxn modelId="{4BF0602F-7AF8-4574-819B-352A4D6D886E}" type="presOf" srcId="{1930CEEB-4E09-4D77-A6FC-653846D237D9}" destId="{7B52263E-3EBD-49A4-9EA0-C8794B78DDDD}" srcOrd="1" destOrd="3" presId="urn:microsoft.com/office/officeart/2005/8/layout/vList4#1"/>
    <dgm:cxn modelId="{E423A21A-645B-4FE2-8D0C-B1BAED4464E0}" type="presOf" srcId="{CAE29954-5E60-4BF6-88E8-DBA13CF3966D}" destId="{DAD847A9-69E3-4184-AF3F-1BAA05983872}" srcOrd="1" destOrd="4" presId="urn:microsoft.com/office/officeart/2005/8/layout/vList4#1"/>
    <dgm:cxn modelId="{CD1FF975-3963-4452-B360-FF13B02FF60F}" type="presOf" srcId="{24F56C64-1AD5-4B94-8971-D95342085FF5}" destId="{C3898E74-5244-40A5-A18A-1AD47034A660}" srcOrd="0" destOrd="2" presId="urn:microsoft.com/office/officeart/2005/8/layout/vList4#1"/>
    <dgm:cxn modelId="{9F6BE85F-A9C0-4D67-B625-834070530F37}" type="presOf" srcId="{1930CEEB-4E09-4D77-A6FC-653846D237D9}" destId="{C3898E74-5244-40A5-A18A-1AD47034A660}" srcOrd="0" destOrd="3" presId="urn:microsoft.com/office/officeart/2005/8/layout/vList4#1"/>
    <dgm:cxn modelId="{CEC32C51-944F-41DE-9F87-A8CF2630FDEC}" type="presOf" srcId="{5314FE37-0620-4114-B833-87B9C7DF3630}" destId="{7B52263E-3EBD-49A4-9EA0-C8794B78DDDD}" srcOrd="1" destOrd="0" presId="urn:microsoft.com/office/officeart/2005/8/layout/vList4#1"/>
    <dgm:cxn modelId="{1ED936D0-C472-4EFC-93D2-638843C091D0}" type="presOf" srcId="{8C3DD81A-6B0B-4852-BB35-380BBE43B4E2}" destId="{7B52263E-3EBD-49A4-9EA0-C8794B78DDDD}" srcOrd="1" destOrd="1" presId="urn:microsoft.com/office/officeart/2005/8/layout/vList4#1"/>
    <dgm:cxn modelId="{1D253CC1-3E43-4D13-95DE-1501A30FB96F}" type="presOf" srcId="{F69AF993-C0CD-4E07-BA9D-CA519306C88E}" destId="{B59BA8AE-DEFF-4670-AF13-54461E2A8FEF}" srcOrd="1" destOrd="2" presId="urn:microsoft.com/office/officeart/2005/8/layout/vList4#1"/>
    <dgm:cxn modelId="{14EC36A4-6BDA-438F-A19E-4582AC564DF5}" type="presOf" srcId="{E10AF9EF-919B-4DE6-9547-BE274477AF54}" destId="{5778D019-09C3-495B-ADB7-BE3DF581C8C9}" srcOrd="0" destOrd="1" presId="urn:microsoft.com/office/officeart/2005/8/layout/vList4#1"/>
    <dgm:cxn modelId="{4DE2ABEC-45CD-4B14-B478-FAE837B79DC0}" type="presOf" srcId="{CCF89E46-DA8C-4633-95A5-D7BF7CD8302F}" destId="{5778D019-09C3-495B-ADB7-BE3DF581C8C9}" srcOrd="0" destOrd="2" presId="urn:microsoft.com/office/officeart/2005/8/layout/vList4#1"/>
    <dgm:cxn modelId="{5274B964-8420-4136-A6BB-A53AFF97DB1D}" type="presOf" srcId="{C2AC3895-129E-4347-8289-210036EBA49C}" destId="{5778D019-09C3-495B-ADB7-BE3DF581C8C9}" srcOrd="0" destOrd="0" presId="urn:microsoft.com/office/officeart/2005/8/layout/vList4#1"/>
    <dgm:cxn modelId="{80A0405C-14FC-4134-9F6D-1E6DC9195B2B}" type="presOf" srcId="{CCF89E46-DA8C-4633-95A5-D7BF7CD8302F}" destId="{DAD847A9-69E3-4184-AF3F-1BAA05983872}" srcOrd="1" destOrd="2" presId="urn:microsoft.com/office/officeart/2005/8/layout/vList4#1"/>
    <dgm:cxn modelId="{CBF5DBFE-FAA9-4242-A545-8A4F542F8729}" srcId="{C2AC3895-129E-4347-8289-210036EBA49C}" destId="{CAE29954-5E60-4BF6-88E8-DBA13CF3966D}" srcOrd="3" destOrd="0" parTransId="{8D6EF15C-2A35-48EC-8BAB-36219C25A748}" sibTransId="{E5D13AEB-19E8-4B34-8430-F96F6BF37495}"/>
    <dgm:cxn modelId="{5E83F83F-AF4C-4461-BC67-E6A313CCB4B3}" type="presOf" srcId="{C5F46BFF-9B6C-49C0-91ED-3FF61AF61F13}" destId="{5778D019-09C3-495B-ADB7-BE3DF581C8C9}" srcOrd="0" destOrd="3" presId="urn:microsoft.com/office/officeart/2005/8/layout/vList4#1"/>
    <dgm:cxn modelId="{F3F190FA-A752-4353-B5EF-52185E101A0C}" type="presOf" srcId="{2F68E751-91B2-4784-A59A-E9793E1B2EC2}" destId="{96259CDD-058B-43B3-943B-5F5E288F96B7}" srcOrd="0" destOrd="1" presId="urn:microsoft.com/office/officeart/2005/8/layout/vList4#1"/>
    <dgm:cxn modelId="{08DA60B7-3A7A-4F9C-B27E-76D8930E16AC}" srcId="{5314FE37-0620-4114-B833-87B9C7DF3630}" destId="{1930CEEB-4E09-4D77-A6FC-653846D237D9}" srcOrd="2" destOrd="0" parTransId="{42D41AE5-F9AE-4A8A-8555-D76D7C0CCEBD}" sibTransId="{23D7743D-EC2A-4E5E-9EAC-E4586365E122}"/>
    <dgm:cxn modelId="{D31C7A06-AB98-4773-9ABA-524FC2140744}" type="presOf" srcId="{FC8465BC-DEC0-4AEB-BD33-1956C2AA9A2B}" destId="{1F748913-DBF5-483F-BA01-D34820234D75}" srcOrd="0" destOrd="0" presId="urn:microsoft.com/office/officeart/2005/8/layout/vList4#1"/>
    <dgm:cxn modelId="{5B9BA533-63C1-412A-94D9-7F130C66D961}" srcId="{5314FE37-0620-4114-B833-87B9C7DF3630}" destId="{8C3DD81A-6B0B-4852-BB35-380BBE43B4E2}" srcOrd="0" destOrd="0" parTransId="{ED9250C8-2260-4B13-84A1-4C5994F2BC66}" sibTransId="{78569617-1EB2-4863-AE69-A855EE1CD1DB}"/>
    <dgm:cxn modelId="{EB0E575C-7C10-40F2-8261-7A7249172001}" type="presOf" srcId="{2F68E751-91B2-4784-A59A-E9793E1B2EC2}" destId="{B59BA8AE-DEFF-4670-AF13-54461E2A8FEF}" srcOrd="1" destOrd="1" presId="urn:microsoft.com/office/officeart/2005/8/layout/vList4#1"/>
    <dgm:cxn modelId="{2D254A65-CE82-439D-8462-4D176BE2279B}" type="presOf" srcId="{F69AF993-C0CD-4E07-BA9D-CA519306C88E}" destId="{96259CDD-058B-43B3-943B-5F5E288F96B7}" srcOrd="0" destOrd="2" presId="urn:microsoft.com/office/officeart/2005/8/layout/vList4#1"/>
    <dgm:cxn modelId="{94E0ACD8-DA84-4DB9-A2E1-0578942E6D66}" srcId="{FC8465BC-DEC0-4AEB-BD33-1956C2AA9A2B}" destId="{5314FE37-0620-4114-B833-87B9C7DF3630}" srcOrd="1" destOrd="0" parTransId="{59860DDB-BF2D-49ED-A1A1-E1D751CA29CC}" sibTransId="{AAEBAC65-6DCE-48D7-AF6D-719E42E0F1D3}"/>
    <dgm:cxn modelId="{EA5165CD-5530-4FD1-B09F-B4D2BCF1E1F9}" srcId="{41ED0E65-15CE-46FB-A61A-0691E5FB9A03}" destId="{F69AF993-C0CD-4E07-BA9D-CA519306C88E}" srcOrd="1" destOrd="0" parTransId="{D9372E34-F951-4ACA-803E-56F9BE7F8BA2}" sibTransId="{2BCEFC0A-8AB3-4BD8-B21A-3544FBF7FF74}"/>
    <dgm:cxn modelId="{3F6784CC-7813-4F17-BB5B-4194E5E6CCDC}" srcId="{C2AC3895-129E-4347-8289-210036EBA49C}" destId="{CCF89E46-DA8C-4633-95A5-D7BF7CD8302F}" srcOrd="1" destOrd="0" parTransId="{52F5E85A-4855-4093-8B59-5E1673DED445}" sibTransId="{8919D861-8EAB-4245-BA25-23929CF16EF1}"/>
    <dgm:cxn modelId="{ECFB2D00-196F-4892-9C7A-7296870C9001}" srcId="{C2AC3895-129E-4347-8289-210036EBA49C}" destId="{C5F46BFF-9B6C-49C0-91ED-3FF61AF61F13}" srcOrd="2" destOrd="0" parTransId="{E456891A-FD4F-4D29-9A36-FE74D2B8A858}" sibTransId="{C1723056-E5D1-4350-A69F-9AD0193F416C}"/>
    <dgm:cxn modelId="{951FE7C3-CE45-4FFB-BBCE-96C9EDB1A0A7}" srcId="{41ED0E65-15CE-46FB-A61A-0691E5FB9A03}" destId="{0C6A9C99-02D6-4A8D-9DFE-B1F51F588EC1}" srcOrd="2" destOrd="0" parTransId="{376B8FD1-71F2-401F-8B91-EE13436C5393}" sibTransId="{81646C8B-9A38-43BA-8818-1DA4E24AE1E2}"/>
    <dgm:cxn modelId="{D34DC082-1BD9-4E5C-B29A-5EF7468D0885}" srcId="{FC8465BC-DEC0-4AEB-BD33-1956C2AA9A2B}" destId="{41ED0E65-15CE-46FB-A61A-0691E5FB9A03}" srcOrd="2" destOrd="0" parTransId="{16AB3F12-8BA3-4580-8313-EB75CC734EBF}" sibTransId="{88FDA13E-21ED-4F70-9D1A-436965A9E61C}"/>
    <dgm:cxn modelId="{C6173EAF-796A-4EA5-A8B2-DE026C172F1B}" type="presOf" srcId="{CAE29954-5E60-4BF6-88E8-DBA13CF3966D}" destId="{5778D019-09C3-495B-ADB7-BE3DF581C8C9}" srcOrd="0" destOrd="4" presId="urn:microsoft.com/office/officeart/2005/8/layout/vList4#1"/>
    <dgm:cxn modelId="{C2E8FC3B-49F0-4E79-B83D-642C4F8747DA}" type="presOf" srcId="{8C3DD81A-6B0B-4852-BB35-380BBE43B4E2}" destId="{C3898E74-5244-40A5-A18A-1AD47034A660}" srcOrd="0" destOrd="1" presId="urn:microsoft.com/office/officeart/2005/8/layout/vList4#1"/>
    <dgm:cxn modelId="{CADF296D-EF5E-4D42-8DDC-59EBF418181F}" srcId="{FC8465BC-DEC0-4AEB-BD33-1956C2AA9A2B}" destId="{C2AC3895-129E-4347-8289-210036EBA49C}" srcOrd="0" destOrd="0" parTransId="{11D1C5C2-FF0B-4162-A765-30C2ACF69BFF}" sibTransId="{117B4B3C-91F3-4CA6-96D8-2FC6BA0DC694}"/>
    <dgm:cxn modelId="{54873D2A-0D5F-43E9-8C52-A312D0E1D64A}" type="presOf" srcId="{5314FE37-0620-4114-B833-87B9C7DF3630}" destId="{C3898E74-5244-40A5-A18A-1AD47034A660}" srcOrd="0" destOrd="0" presId="urn:microsoft.com/office/officeart/2005/8/layout/vList4#1"/>
    <dgm:cxn modelId="{E3D76EC3-8FAC-4120-801B-101ADF639F42}" type="presOf" srcId="{C2AC3895-129E-4347-8289-210036EBA49C}" destId="{DAD847A9-69E3-4184-AF3F-1BAA05983872}" srcOrd="1" destOrd="0" presId="urn:microsoft.com/office/officeart/2005/8/layout/vList4#1"/>
    <dgm:cxn modelId="{FE6BB983-F7C3-4B41-BF68-257774E1D8D0}" type="presOf" srcId="{0C6A9C99-02D6-4A8D-9DFE-B1F51F588EC1}" destId="{96259CDD-058B-43B3-943B-5F5E288F96B7}" srcOrd="0" destOrd="3" presId="urn:microsoft.com/office/officeart/2005/8/layout/vList4#1"/>
    <dgm:cxn modelId="{83CD1FB0-91E2-400F-9671-6B0D8957BAB6}" type="presOf" srcId="{C5F46BFF-9B6C-49C0-91ED-3FF61AF61F13}" destId="{DAD847A9-69E3-4184-AF3F-1BAA05983872}" srcOrd="1" destOrd="3" presId="urn:microsoft.com/office/officeart/2005/8/layout/vList4#1"/>
    <dgm:cxn modelId="{1E8BB27C-7D0A-4370-A794-90DDFE70E470}" type="presOf" srcId="{41ED0E65-15CE-46FB-A61A-0691E5FB9A03}" destId="{96259CDD-058B-43B3-943B-5F5E288F96B7}" srcOrd="0" destOrd="0" presId="urn:microsoft.com/office/officeart/2005/8/layout/vList4#1"/>
    <dgm:cxn modelId="{2334A777-1383-4270-82B3-58053F891C2D}" type="presParOf" srcId="{1F748913-DBF5-483F-BA01-D34820234D75}" destId="{B5A9CE0F-499A-45D1-ABAD-09665E2F17AB}" srcOrd="0" destOrd="0" presId="urn:microsoft.com/office/officeart/2005/8/layout/vList4#1"/>
    <dgm:cxn modelId="{2738CA90-469A-4278-AF21-3B8A11F61A76}" type="presParOf" srcId="{B5A9CE0F-499A-45D1-ABAD-09665E2F17AB}" destId="{5778D019-09C3-495B-ADB7-BE3DF581C8C9}" srcOrd="0" destOrd="0" presId="urn:microsoft.com/office/officeart/2005/8/layout/vList4#1"/>
    <dgm:cxn modelId="{D8BD743D-DEE4-4340-94CF-6D26C8F42B3B}" type="presParOf" srcId="{B5A9CE0F-499A-45D1-ABAD-09665E2F17AB}" destId="{DD0A6FDB-4984-4D41-B39A-FE00AB567142}" srcOrd="1" destOrd="0" presId="urn:microsoft.com/office/officeart/2005/8/layout/vList4#1"/>
    <dgm:cxn modelId="{23D35023-9826-4836-B3B3-F11AB58193B4}" type="presParOf" srcId="{B5A9CE0F-499A-45D1-ABAD-09665E2F17AB}" destId="{DAD847A9-69E3-4184-AF3F-1BAA05983872}" srcOrd="2" destOrd="0" presId="urn:microsoft.com/office/officeart/2005/8/layout/vList4#1"/>
    <dgm:cxn modelId="{77F8A172-7A01-4341-A0E0-5B787E8AC5F4}" type="presParOf" srcId="{1F748913-DBF5-483F-BA01-D34820234D75}" destId="{D6BE0841-00DF-4222-AAA4-402ECF346927}" srcOrd="1" destOrd="0" presId="urn:microsoft.com/office/officeart/2005/8/layout/vList4#1"/>
    <dgm:cxn modelId="{D73F3E62-927B-4101-BA1C-CC9C3312A6D9}" type="presParOf" srcId="{1F748913-DBF5-483F-BA01-D34820234D75}" destId="{A3E5DA72-2FDF-45A2-9099-F40D7C49BD48}" srcOrd="2" destOrd="0" presId="urn:microsoft.com/office/officeart/2005/8/layout/vList4#1"/>
    <dgm:cxn modelId="{6E1A351B-2563-4D33-8733-507356F1DA5E}" type="presParOf" srcId="{A3E5DA72-2FDF-45A2-9099-F40D7C49BD48}" destId="{C3898E74-5244-40A5-A18A-1AD47034A660}" srcOrd="0" destOrd="0" presId="urn:microsoft.com/office/officeart/2005/8/layout/vList4#1"/>
    <dgm:cxn modelId="{BFC5F3A0-65BC-4794-ADDE-57F3C302796F}" type="presParOf" srcId="{A3E5DA72-2FDF-45A2-9099-F40D7C49BD48}" destId="{05C0DE1A-387D-4D49-9C3A-1CB5ACC8BC8C}" srcOrd="1" destOrd="0" presId="urn:microsoft.com/office/officeart/2005/8/layout/vList4#1"/>
    <dgm:cxn modelId="{FC19ED29-FF64-4686-86E8-F349A64FC8D4}" type="presParOf" srcId="{A3E5DA72-2FDF-45A2-9099-F40D7C49BD48}" destId="{7B52263E-3EBD-49A4-9EA0-C8794B78DDDD}" srcOrd="2" destOrd="0" presId="urn:microsoft.com/office/officeart/2005/8/layout/vList4#1"/>
    <dgm:cxn modelId="{76D37AE9-2200-4B60-B509-FC7C92E6A3FE}" type="presParOf" srcId="{1F748913-DBF5-483F-BA01-D34820234D75}" destId="{121241EE-841D-427D-A0A1-0B62C5248DE2}" srcOrd="3" destOrd="0" presId="urn:microsoft.com/office/officeart/2005/8/layout/vList4#1"/>
    <dgm:cxn modelId="{01E2E41F-0C6B-4DB7-B0D6-E87C5D834499}" type="presParOf" srcId="{1F748913-DBF5-483F-BA01-D34820234D75}" destId="{36A3797C-F3CE-41CC-90F2-1ED1BB402C95}" srcOrd="4" destOrd="0" presId="urn:microsoft.com/office/officeart/2005/8/layout/vList4#1"/>
    <dgm:cxn modelId="{76AC5C34-3D87-417C-97FD-86E858C4C73A}" type="presParOf" srcId="{36A3797C-F3CE-41CC-90F2-1ED1BB402C95}" destId="{96259CDD-058B-43B3-943B-5F5E288F96B7}" srcOrd="0" destOrd="0" presId="urn:microsoft.com/office/officeart/2005/8/layout/vList4#1"/>
    <dgm:cxn modelId="{C89F953B-8D2F-45BC-8D2B-BF3163E00AF1}" type="presParOf" srcId="{36A3797C-F3CE-41CC-90F2-1ED1BB402C95}" destId="{8575A082-E31B-4D2A-8B49-7D4ADC834B65}" srcOrd="1" destOrd="0" presId="urn:microsoft.com/office/officeart/2005/8/layout/vList4#1"/>
    <dgm:cxn modelId="{102B4042-1B96-40C4-B212-4F5865E2BC07}" type="presParOf" srcId="{36A3797C-F3CE-41CC-90F2-1ED1BB402C95}" destId="{B59BA8AE-DEFF-4670-AF13-54461E2A8FEF}" srcOrd="2" destOrd="0" presId="urn:microsoft.com/office/officeart/2005/8/layout/vList4#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EEB027D-314D-4365-A9DC-43263BFF07E6}" type="doc">
      <dgm:prSet loTypeId="urn:microsoft.com/office/officeart/2005/8/layout/vProcess5" loCatId="process" qsTypeId="urn:microsoft.com/office/officeart/2005/8/quickstyle/simple3" qsCatId="simple" csTypeId="urn:microsoft.com/office/officeart/2005/8/colors/colorful2" csCatId="colorful" phldr="1"/>
      <dgm:spPr/>
      <dgm:t>
        <a:bodyPr/>
        <a:lstStyle/>
        <a:p>
          <a:endParaRPr lang="en-GB"/>
        </a:p>
      </dgm:t>
    </dgm:pt>
    <dgm:pt modelId="{6FAF5AAC-9BE7-4D09-85BE-E173FB02B61D}">
      <dgm:prSet phldrT="[Text]" custT="1"/>
      <dgm:spPr/>
      <dgm:t>
        <a:bodyPr/>
        <a:lstStyle/>
        <a:p>
          <a:r>
            <a:rPr lang="en-GB" sz="2400" dirty="0" smtClean="0"/>
            <a:t>1. Alert	</a:t>
          </a:r>
          <a:r>
            <a:rPr lang="en-GB" sz="1800" dirty="0" smtClean="0"/>
            <a:t>(e.g. hotlines, events, deaths, </a:t>
          </a:r>
          <a:r>
            <a:rPr lang="en-GB" sz="1800" dirty="0" err="1" smtClean="0"/>
            <a:t>rumors</a:t>
          </a:r>
          <a:r>
            <a:rPr lang="en-GB" sz="1800" dirty="0" smtClean="0"/>
            <a:t>)</a:t>
          </a:r>
          <a:endParaRPr lang="en-GB" sz="1800" dirty="0"/>
        </a:p>
      </dgm:t>
    </dgm:pt>
    <dgm:pt modelId="{D8988CD7-199B-4440-994F-680D8C64B0AA}" type="parTrans" cxnId="{7D408361-0022-4AB5-B6A7-B791D023C953}">
      <dgm:prSet/>
      <dgm:spPr/>
      <dgm:t>
        <a:bodyPr/>
        <a:lstStyle/>
        <a:p>
          <a:endParaRPr lang="en-GB" sz="2400"/>
        </a:p>
      </dgm:t>
    </dgm:pt>
    <dgm:pt modelId="{172A9F27-4284-4290-AA21-F7251E3CE613}" type="sibTrans" cxnId="{7D408361-0022-4AB5-B6A7-B791D023C953}">
      <dgm:prSet custT="1"/>
      <dgm:spPr/>
      <dgm:t>
        <a:bodyPr/>
        <a:lstStyle/>
        <a:p>
          <a:endParaRPr lang="en-GB" sz="2400"/>
        </a:p>
      </dgm:t>
    </dgm:pt>
    <dgm:pt modelId="{3167FA0F-9028-41D8-A538-AE70E4C58FB8}">
      <dgm:prSet phldrT="[Text]" custT="1"/>
      <dgm:spPr/>
      <dgm:t>
        <a:bodyPr/>
        <a:lstStyle/>
        <a:p>
          <a:r>
            <a:rPr lang="en-GB" sz="2400" dirty="0" smtClean="0"/>
            <a:t>3. Contact Tracing</a:t>
          </a:r>
          <a:endParaRPr lang="en-GB" sz="2400" dirty="0"/>
        </a:p>
      </dgm:t>
    </dgm:pt>
    <dgm:pt modelId="{E220218A-0FF5-4A1B-9383-D2939021DEBE}" type="parTrans" cxnId="{2E8E3A74-3159-4574-911C-CFEA24AED4D1}">
      <dgm:prSet/>
      <dgm:spPr/>
      <dgm:t>
        <a:bodyPr/>
        <a:lstStyle/>
        <a:p>
          <a:endParaRPr lang="en-GB" sz="2400"/>
        </a:p>
      </dgm:t>
    </dgm:pt>
    <dgm:pt modelId="{44220F30-77FC-4A09-96D1-1EBE68983B48}" type="sibTrans" cxnId="{2E8E3A74-3159-4574-911C-CFEA24AED4D1}">
      <dgm:prSet/>
      <dgm:spPr>
        <a:solidFill>
          <a:schemeClr val="accent1">
            <a:lumMod val="60000"/>
            <a:lumOff val="40000"/>
            <a:alpha val="90000"/>
          </a:schemeClr>
        </a:solidFill>
      </dgm:spPr>
      <dgm:t>
        <a:bodyPr/>
        <a:lstStyle/>
        <a:p>
          <a:endParaRPr lang="en-GB" sz="2400"/>
        </a:p>
      </dgm:t>
    </dgm:pt>
    <dgm:pt modelId="{E7A29CFF-8DA6-4688-9077-C19C4E8B530F}">
      <dgm:prSet custT="1"/>
      <dgm:spPr/>
      <dgm:t>
        <a:bodyPr/>
        <a:lstStyle/>
        <a:p>
          <a:r>
            <a:rPr lang="en-GB" sz="2400" dirty="0" smtClean="0"/>
            <a:t>4. Contact Monitoring for 21 days</a:t>
          </a:r>
          <a:endParaRPr lang="en-GB" sz="2400" dirty="0"/>
        </a:p>
      </dgm:t>
    </dgm:pt>
    <dgm:pt modelId="{78327E47-43A9-4440-8B32-540A9363D165}" type="parTrans" cxnId="{8F736ECA-AC57-4A3E-927E-32FB5A01FDFC}">
      <dgm:prSet/>
      <dgm:spPr/>
      <dgm:t>
        <a:bodyPr/>
        <a:lstStyle/>
        <a:p>
          <a:endParaRPr lang="en-GB"/>
        </a:p>
      </dgm:t>
    </dgm:pt>
    <dgm:pt modelId="{33D2F2F0-D00D-4870-9811-1835F539873B}" type="sibTrans" cxnId="{8F736ECA-AC57-4A3E-927E-32FB5A01FDFC}">
      <dgm:prSet/>
      <dgm:spPr/>
      <dgm:t>
        <a:bodyPr/>
        <a:lstStyle/>
        <a:p>
          <a:endParaRPr lang="en-GB"/>
        </a:p>
      </dgm:t>
    </dgm:pt>
    <dgm:pt modelId="{8EE8B4FA-40C9-40E6-B2C8-FCC063659897}">
      <dgm:prSet phldrT="[Text]" custT="1"/>
      <dgm:spPr/>
      <dgm:t>
        <a:bodyPr/>
        <a:lstStyle/>
        <a:p>
          <a:r>
            <a:rPr lang="en-GB" sz="2400" dirty="0" smtClean="0"/>
            <a:t>2. Case Investigation</a:t>
          </a:r>
        </a:p>
        <a:p>
          <a:r>
            <a:rPr lang="en-GB" sz="1800" dirty="0" smtClean="0"/>
            <a:t>Case definition, lab confirmation, document exposure, contact identification (contact line listing)</a:t>
          </a:r>
          <a:endParaRPr lang="en-GB" sz="1800" dirty="0"/>
        </a:p>
      </dgm:t>
    </dgm:pt>
    <dgm:pt modelId="{A821F72B-742A-4374-9925-71D98C00D54F}" type="sibTrans" cxnId="{F38D22D3-3F6A-4058-86D6-243F32471C50}">
      <dgm:prSet custT="1"/>
      <dgm:spPr>
        <a:solidFill>
          <a:schemeClr val="accent1">
            <a:lumMod val="60000"/>
            <a:lumOff val="40000"/>
            <a:alpha val="90000"/>
          </a:schemeClr>
        </a:solidFill>
      </dgm:spPr>
      <dgm:t>
        <a:bodyPr/>
        <a:lstStyle/>
        <a:p>
          <a:endParaRPr lang="en-GB" sz="2400"/>
        </a:p>
      </dgm:t>
    </dgm:pt>
    <dgm:pt modelId="{61E0B14D-E575-4808-A149-BA970CEEB17C}" type="parTrans" cxnId="{F38D22D3-3F6A-4058-86D6-243F32471C50}">
      <dgm:prSet/>
      <dgm:spPr/>
      <dgm:t>
        <a:bodyPr/>
        <a:lstStyle/>
        <a:p>
          <a:endParaRPr lang="en-GB" sz="2400"/>
        </a:p>
      </dgm:t>
    </dgm:pt>
    <dgm:pt modelId="{F896EB6A-AD03-447D-8479-C05EF5CBC554}" type="pres">
      <dgm:prSet presAssocID="{CEEB027D-314D-4365-A9DC-43263BFF07E6}" presName="outerComposite" presStyleCnt="0">
        <dgm:presLayoutVars>
          <dgm:chMax val="5"/>
          <dgm:dir/>
          <dgm:resizeHandles val="exact"/>
        </dgm:presLayoutVars>
      </dgm:prSet>
      <dgm:spPr/>
      <dgm:t>
        <a:bodyPr/>
        <a:lstStyle/>
        <a:p>
          <a:endParaRPr lang="en-GB"/>
        </a:p>
      </dgm:t>
    </dgm:pt>
    <dgm:pt modelId="{9EC6D6D4-3609-4D4F-A251-780C6420EC8D}" type="pres">
      <dgm:prSet presAssocID="{CEEB027D-314D-4365-A9DC-43263BFF07E6}" presName="dummyMaxCanvas" presStyleCnt="0">
        <dgm:presLayoutVars/>
      </dgm:prSet>
      <dgm:spPr/>
    </dgm:pt>
    <dgm:pt modelId="{688C594B-C9E6-41AD-98AA-CF566E92B289}" type="pres">
      <dgm:prSet presAssocID="{CEEB027D-314D-4365-A9DC-43263BFF07E6}" presName="FourNodes_1" presStyleLbl="node1" presStyleIdx="0" presStyleCnt="4">
        <dgm:presLayoutVars>
          <dgm:bulletEnabled val="1"/>
        </dgm:presLayoutVars>
      </dgm:prSet>
      <dgm:spPr/>
      <dgm:t>
        <a:bodyPr/>
        <a:lstStyle/>
        <a:p>
          <a:endParaRPr lang="en-GB"/>
        </a:p>
      </dgm:t>
    </dgm:pt>
    <dgm:pt modelId="{47AC77E2-AFE7-4A51-A538-FA63BDE33062}" type="pres">
      <dgm:prSet presAssocID="{CEEB027D-314D-4365-A9DC-43263BFF07E6}" presName="FourNodes_2" presStyleLbl="node1" presStyleIdx="1" presStyleCnt="4" custScaleX="106156" custScaleY="126784" custLinFactNeighborX="835" custLinFactNeighborY="8847">
        <dgm:presLayoutVars>
          <dgm:bulletEnabled val="1"/>
        </dgm:presLayoutVars>
      </dgm:prSet>
      <dgm:spPr/>
      <dgm:t>
        <a:bodyPr/>
        <a:lstStyle/>
        <a:p>
          <a:endParaRPr lang="en-GB"/>
        </a:p>
      </dgm:t>
    </dgm:pt>
    <dgm:pt modelId="{C3523B7A-E4FB-4800-8E5B-AC99507F3E17}" type="pres">
      <dgm:prSet presAssocID="{CEEB027D-314D-4365-A9DC-43263BFF07E6}" presName="FourNodes_3" presStyleLbl="node1" presStyleIdx="2" presStyleCnt="4" custLinFactNeighborY="10963">
        <dgm:presLayoutVars>
          <dgm:bulletEnabled val="1"/>
        </dgm:presLayoutVars>
      </dgm:prSet>
      <dgm:spPr/>
      <dgm:t>
        <a:bodyPr/>
        <a:lstStyle/>
        <a:p>
          <a:endParaRPr lang="en-GB"/>
        </a:p>
      </dgm:t>
    </dgm:pt>
    <dgm:pt modelId="{948A469B-1F8C-472C-9B43-545D49D358CD}" type="pres">
      <dgm:prSet presAssocID="{CEEB027D-314D-4365-A9DC-43263BFF07E6}" presName="FourNodes_4" presStyleLbl="node1" presStyleIdx="3" presStyleCnt="4" custLinFactNeighborY="2690">
        <dgm:presLayoutVars>
          <dgm:bulletEnabled val="1"/>
        </dgm:presLayoutVars>
      </dgm:prSet>
      <dgm:spPr/>
      <dgm:t>
        <a:bodyPr/>
        <a:lstStyle/>
        <a:p>
          <a:endParaRPr lang="en-GB"/>
        </a:p>
      </dgm:t>
    </dgm:pt>
    <dgm:pt modelId="{35540769-E2C4-43AC-81C8-9DDD1EB47D6B}" type="pres">
      <dgm:prSet presAssocID="{CEEB027D-314D-4365-A9DC-43263BFF07E6}" presName="FourConn_1-2" presStyleLbl="fgAccFollowNode1" presStyleIdx="0" presStyleCnt="3">
        <dgm:presLayoutVars>
          <dgm:bulletEnabled val="1"/>
        </dgm:presLayoutVars>
      </dgm:prSet>
      <dgm:spPr/>
      <dgm:t>
        <a:bodyPr/>
        <a:lstStyle/>
        <a:p>
          <a:endParaRPr lang="en-GB"/>
        </a:p>
      </dgm:t>
    </dgm:pt>
    <dgm:pt modelId="{16CD70DF-F899-4447-8B6D-1C9336678444}" type="pres">
      <dgm:prSet presAssocID="{CEEB027D-314D-4365-A9DC-43263BFF07E6}" presName="FourConn_2-3" presStyleLbl="fgAccFollowNode1" presStyleIdx="1" presStyleCnt="3" custScaleY="208659" custLinFactNeighborY="32343">
        <dgm:presLayoutVars>
          <dgm:bulletEnabled val="1"/>
        </dgm:presLayoutVars>
      </dgm:prSet>
      <dgm:spPr>
        <a:prstGeom prst="upDownArrow">
          <a:avLst/>
        </a:prstGeom>
      </dgm:spPr>
      <dgm:t>
        <a:bodyPr/>
        <a:lstStyle/>
        <a:p>
          <a:endParaRPr lang="en-GB"/>
        </a:p>
      </dgm:t>
    </dgm:pt>
    <dgm:pt modelId="{99AD8C1C-30A3-4941-B685-F152A4372980}" type="pres">
      <dgm:prSet presAssocID="{CEEB027D-314D-4365-A9DC-43263BFF07E6}" presName="FourConn_3-4" presStyleLbl="fgAccFollowNode1" presStyleIdx="2" presStyleCnt="3" custScaleY="191691">
        <dgm:presLayoutVars>
          <dgm:bulletEnabled val="1"/>
        </dgm:presLayoutVars>
      </dgm:prSet>
      <dgm:spPr>
        <a:prstGeom prst="upDownArrow">
          <a:avLst/>
        </a:prstGeom>
      </dgm:spPr>
      <dgm:t>
        <a:bodyPr/>
        <a:lstStyle/>
        <a:p>
          <a:endParaRPr lang="en-GB"/>
        </a:p>
      </dgm:t>
    </dgm:pt>
    <dgm:pt modelId="{71E3753F-C421-4EB4-B506-C3B46BC97FB1}" type="pres">
      <dgm:prSet presAssocID="{CEEB027D-314D-4365-A9DC-43263BFF07E6}" presName="FourNodes_1_text" presStyleLbl="node1" presStyleIdx="3" presStyleCnt="4">
        <dgm:presLayoutVars>
          <dgm:bulletEnabled val="1"/>
        </dgm:presLayoutVars>
      </dgm:prSet>
      <dgm:spPr/>
      <dgm:t>
        <a:bodyPr/>
        <a:lstStyle/>
        <a:p>
          <a:endParaRPr lang="en-GB"/>
        </a:p>
      </dgm:t>
    </dgm:pt>
    <dgm:pt modelId="{79895162-F203-42A3-A351-DDA8C2BCC2CB}" type="pres">
      <dgm:prSet presAssocID="{CEEB027D-314D-4365-A9DC-43263BFF07E6}" presName="FourNodes_2_text" presStyleLbl="node1" presStyleIdx="3" presStyleCnt="4">
        <dgm:presLayoutVars>
          <dgm:bulletEnabled val="1"/>
        </dgm:presLayoutVars>
      </dgm:prSet>
      <dgm:spPr/>
      <dgm:t>
        <a:bodyPr/>
        <a:lstStyle/>
        <a:p>
          <a:endParaRPr lang="en-GB"/>
        </a:p>
      </dgm:t>
    </dgm:pt>
    <dgm:pt modelId="{1E1B5850-FEFF-4B8A-880C-234E15002CE5}" type="pres">
      <dgm:prSet presAssocID="{CEEB027D-314D-4365-A9DC-43263BFF07E6}" presName="FourNodes_3_text" presStyleLbl="node1" presStyleIdx="3" presStyleCnt="4">
        <dgm:presLayoutVars>
          <dgm:bulletEnabled val="1"/>
        </dgm:presLayoutVars>
      </dgm:prSet>
      <dgm:spPr/>
      <dgm:t>
        <a:bodyPr/>
        <a:lstStyle/>
        <a:p>
          <a:endParaRPr lang="en-GB"/>
        </a:p>
      </dgm:t>
    </dgm:pt>
    <dgm:pt modelId="{DB1BE6D4-CF7D-4167-8135-B17F98318762}" type="pres">
      <dgm:prSet presAssocID="{CEEB027D-314D-4365-A9DC-43263BFF07E6}" presName="FourNodes_4_text" presStyleLbl="node1" presStyleIdx="3" presStyleCnt="4">
        <dgm:presLayoutVars>
          <dgm:bulletEnabled val="1"/>
        </dgm:presLayoutVars>
      </dgm:prSet>
      <dgm:spPr/>
      <dgm:t>
        <a:bodyPr/>
        <a:lstStyle/>
        <a:p>
          <a:endParaRPr lang="en-GB"/>
        </a:p>
      </dgm:t>
    </dgm:pt>
  </dgm:ptLst>
  <dgm:cxnLst>
    <dgm:cxn modelId="{8F273F53-C541-4ED2-83A4-22D44A9F9B72}" type="presOf" srcId="{44220F30-77FC-4A09-96D1-1EBE68983B48}" destId="{99AD8C1C-30A3-4941-B685-F152A4372980}" srcOrd="0" destOrd="0" presId="urn:microsoft.com/office/officeart/2005/8/layout/vProcess5"/>
    <dgm:cxn modelId="{0D2980F4-9A6E-4B1E-8FAE-2502B2BC2490}" type="presOf" srcId="{3167FA0F-9028-41D8-A538-AE70E4C58FB8}" destId="{C3523B7A-E4FB-4800-8E5B-AC99507F3E17}" srcOrd="0" destOrd="0" presId="urn:microsoft.com/office/officeart/2005/8/layout/vProcess5"/>
    <dgm:cxn modelId="{B65018F5-9BD1-433F-9B75-2170FB3D9AC4}" type="presOf" srcId="{E7A29CFF-8DA6-4688-9077-C19C4E8B530F}" destId="{DB1BE6D4-CF7D-4167-8135-B17F98318762}" srcOrd="1" destOrd="0" presId="urn:microsoft.com/office/officeart/2005/8/layout/vProcess5"/>
    <dgm:cxn modelId="{F38D22D3-3F6A-4058-86D6-243F32471C50}" srcId="{CEEB027D-314D-4365-A9DC-43263BFF07E6}" destId="{8EE8B4FA-40C9-40E6-B2C8-FCC063659897}" srcOrd="1" destOrd="0" parTransId="{61E0B14D-E575-4808-A149-BA970CEEB17C}" sibTransId="{A821F72B-742A-4374-9925-71D98C00D54F}"/>
    <dgm:cxn modelId="{965FC8F2-2656-479B-AE71-FDFBFE59A767}" type="presOf" srcId="{6FAF5AAC-9BE7-4D09-85BE-E173FB02B61D}" destId="{71E3753F-C421-4EB4-B506-C3B46BC97FB1}" srcOrd="1" destOrd="0" presId="urn:microsoft.com/office/officeart/2005/8/layout/vProcess5"/>
    <dgm:cxn modelId="{9E74F695-B757-48D4-B66B-C706C2016472}" type="presOf" srcId="{E7A29CFF-8DA6-4688-9077-C19C4E8B530F}" destId="{948A469B-1F8C-472C-9B43-545D49D358CD}" srcOrd="0" destOrd="0" presId="urn:microsoft.com/office/officeart/2005/8/layout/vProcess5"/>
    <dgm:cxn modelId="{C0B524AC-1896-42FA-868F-C6D79B975AFF}" type="presOf" srcId="{8EE8B4FA-40C9-40E6-B2C8-FCC063659897}" destId="{79895162-F203-42A3-A351-DDA8C2BCC2CB}" srcOrd="1" destOrd="0" presId="urn:microsoft.com/office/officeart/2005/8/layout/vProcess5"/>
    <dgm:cxn modelId="{366A77E2-44F2-40DE-B25C-28E943B0792C}" type="presOf" srcId="{CEEB027D-314D-4365-A9DC-43263BFF07E6}" destId="{F896EB6A-AD03-447D-8479-C05EF5CBC554}" srcOrd="0" destOrd="0" presId="urn:microsoft.com/office/officeart/2005/8/layout/vProcess5"/>
    <dgm:cxn modelId="{B11D7968-9356-4B3A-A051-0C41F305C606}" type="presOf" srcId="{A821F72B-742A-4374-9925-71D98C00D54F}" destId="{16CD70DF-F899-4447-8B6D-1C9336678444}" srcOrd="0" destOrd="0" presId="urn:microsoft.com/office/officeart/2005/8/layout/vProcess5"/>
    <dgm:cxn modelId="{2E8E3A74-3159-4574-911C-CFEA24AED4D1}" srcId="{CEEB027D-314D-4365-A9DC-43263BFF07E6}" destId="{3167FA0F-9028-41D8-A538-AE70E4C58FB8}" srcOrd="2" destOrd="0" parTransId="{E220218A-0FF5-4A1B-9383-D2939021DEBE}" sibTransId="{44220F30-77FC-4A09-96D1-1EBE68983B48}"/>
    <dgm:cxn modelId="{8F736ECA-AC57-4A3E-927E-32FB5A01FDFC}" srcId="{CEEB027D-314D-4365-A9DC-43263BFF07E6}" destId="{E7A29CFF-8DA6-4688-9077-C19C4E8B530F}" srcOrd="3" destOrd="0" parTransId="{78327E47-43A9-4440-8B32-540A9363D165}" sibTransId="{33D2F2F0-D00D-4870-9811-1835F539873B}"/>
    <dgm:cxn modelId="{B8FE38D3-74C7-47D5-837C-8BEBCEF7FDEF}" type="presOf" srcId="{3167FA0F-9028-41D8-A538-AE70E4C58FB8}" destId="{1E1B5850-FEFF-4B8A-880C-234E15002CE5}" srcOrd="1" destOrd="0" presId="urn:microsoft.com/office/officeart/2005/8/layout/vProcess5"/>
    <dgm:cxn modelId="{CBFDC65E-FABC-4DFC-A341-4081AF4ED2F5}" type="presOf" srcId="{6FAF5AAC-9BE7-4D09-85BE-E173FB02B61D}" destId="{688C594B-C9E6-41AD-98AA-CF566E92B289}" srcOrd="0" destOrd="0" presId="urn:microsoft.com/office/officeart/2005/8/layout/vProcess5"/>
    <dgm:cxn modelId="{254534F5-FD9C-4CFF-99ED-2C441E6A8FC5}" type="presOf" srcId="{172A9F27-4284-4290-AA21-F7251E3CE613}" destId="{35540769-E2C4-43AC-81C8-9DDD1EB47D6B}" srcOrd="0" destOrd="0" presId="urn:microsoft.com/office/officeart/2005/8/layout/vProcess5"/>
    <dgm:cxn modelId="{7D408361-0022-4AB5-B6A7-B791D023C953}" srcId="{CEEB027D-314D-4365-A9DC-43263BFF07E6}" destId="{6FAF5AAC-9BE7-4D09-85BE-E173FB02B61D}" srcOrd="0" destOrd="0" parTransId="{D8988CD7-199B-4440-994F-680D8C64B0AA}" sibTransId="{172A9F27-4284-4290-AA21-F7251E3CE613}"/>
    <dgm:cxn modelId="{2A0DC74F-AFF2-4AA6-8790-14B8BEF7471B}" type="presOf" srcId="{8EE8B4FA-40C9-40E6-B2C8-FCC063659897}" destId="{47AC77E2-AFE7-4A51-A538-FA63BDE33062}" srcOrd="0" destOrd="0" presId="urn:microsoft.com/office/officeart/2005/8/layout/vProcess5"/>
    <dgm:cxn modelId="{55EFBDAF-36EF-48F1-A0BC-854A31B71B8B}" type="presParOf" srcId="{F896EB6A-AD03-447D-8479-C05EF5CBC554}" destId="{9EC6D6D4-3609-4D4F-A251-780C6420EC8D}" srcOrd="0" destOrd="0" presId="urn:microsoft.com/office/officeart/2005/8/layout/vProcess5"/>
    <dgm:cxn modelId="{B224E2AB-8675-4443-98F8-B290F02076BB}" type="presParOf" srcId="{F896EB6A-AD03-447D-8479-C05EF5CBC554}" destId="{688C594B-C9E6-41AD-98AA-CF566E92B289}" srcOrd="1" destOrd="0" presId="urn:microsoft.com/office/officeart/2005/8/layout/vProcess5"/>
    <dgm:cxn modelId="{07AE6516-30A7-456B-A1D9-717E01940496}" type="presParOf" srcId="{F896EB6A-AD03-447D-8479-C05EF5CBC554}" destId="{47AC77E2-AFE7-4A51-A538-FA63BDE33062}" srcOrd="2" destOrd="0" presId="urn:microsoft.com/office/officeart/2005/8/layout/vProcess5"/>
    <dgm:cxn modelId="{12CC1B14-2C84-44BE-9282-B10BA55D7B0D}" type="presParOf" srcId="{F896EB6A-AD03-447D-8479-C05EF5CBC554}" destId="{C3523B7A-E4FB-4800-8E5B-AC99507F3E17}" srcOrd="3" destOrd="0" presId="urn:microsoft.com/office/officeart/2005/8/layout/vProcess5"/>
    <dgm:cxn modelId="{5259E205-198F-46FC-9B83-E2351AB38056}" type="presParOf" srcId="{F896EB6A-AD03-447D-8479-C05EF5CBC554}" destId="{948A469B-1F8C-472C-9B43-545D49D358CD}" srcOrd="4" destOrd="0" presId="urn:microsoft.com/office/officeart/2005/8/layout/vProcess5"/>
    <dgm:cxn modelId="{A88075A5-9F63-4299-8DD0-0CC2654103EA}" type="presParOf" srcId="{F896EB6A-AD03-447D-8479-C05EF5CBC554}" destId="{35540769-E2C4-43AC-81C8-9DDD1EB47D6B}" srcOrd="5" destOrd="0" presId="urn:microsoft.com/office/officeart/2005/8/layout/vProcess5"/>
    <dgm:cxn modelId="{A77A936D-3597-43BB-941E-9144602E1939}" type="presParOf" srcId="{F896EB6A-AD03-447D-8479-C05EF5CBC554}" destId="{16CD70DF-F899-4447-8B6D-1C9336678444}" srcOrd="6" destOrd="0" presId="urn:microsoft.com/office/officeart/2005/8/layout/vProcess5"/>
    <dgm:cxn modelId="{51C7E7DC-BC15-4698-8B39-A00E6BFB57E3}" type="presParOf" srcId="{F896EB6A-AD03-447D-8479-C05EF5CBC554}" destId="{99AD8C1C-30A3-4941-B685-F152A4372980}" srcOrd="7" destOrd="0" presId="urn:microsoft.com/office/officeart/2005/8/layout/vProcess5"/>
    <dgm:cxn modelId="{4ACBE60E-B8FB-4D05-8615-C0BC036BDBBC}" type="presParOf" srcId="{F896EB6A-AD03-447D-8479-C05EF5CBC554}" destId="{71E3753F-C421-4EB4-B506-C3B46BC97FB1}" srcOrd="8" destOrd="0" presId="urn:microsoft.com/office/officeart/2005/8/layout/vProcess5"/>
    <dgm:cxn modelId="{5F710E24-19B9-456D-8864-B57E86F2228C}" type="presParOf" srcId="{F896EB6A-AD03-447D-8479-C05EF5CBC554}" destId="{79895162-F203-42A3-A351-DDA8C2BCC2CB}" srcOrd="9" destOrd="0" presId="urn:microsoft.com/office/officeart/2005/8/layout/vProcess5"/>
    <dgm:cxn modelId="{A3D02D2C-EA07-4D96-9CE7-77B1CD430EFB}" type="presParOf" srcId="{F896EB6A-AD03-447D-8479-C05EF5CBC554}" destId="{1E1B5850-FEFF-4B8A-880C-234E15002CE5}" srcOrd="10" destOrd="0" presId="urn:microsoft.com/office/officeart/2005/8/layout/vProcess5"/>
    <dgm:cxn modelId="{DB220182-8938-482D-B762-15050A9B3B11}" type="presParOf" srcId="{F896EB6A-AD03-447D-8479-C05EF5CBC554}" destId="{DB1BE6D4-CF7D-4167-8135-B17F98318762}" srcOrd="11" destOrd="0" presId="urn:microsoft.com/office/officeart/2005/8/layout/vProcess5"/>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DB6635E-FF30-48EA-914A-08A397238E1D}"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fr-FR"/>
        </a:p>
      </dgm:t>
    </dgm:pt>
    <dgm:pt modelId="{B0510E4A-DE9D-4FD6-8702-D4AF0368BBEA}">
      <dgm:prSet phldrT="[Text]" custT="1"/>
      <dgm:spPr/>
      <dgm:t>
        <a:bodyPr anchor="t"/>
        <a:lstStyle/>
        <a:p>
          <a:r>
            <a:rPr lang="fr-FR" sz="2400" b="1" dirty="0" err="1" smtClean="0">
              <a:solidFill>
                <a:srgbClr val="000066"/>
              </a:solidFill>
            </a:rPr>
            <a:t>Alert</a:t>
          </a:r>
          <a:endParaRPr lang="fr-FR" sz="2400" b="1" dirty="0">
            <a:solidFill>
              <a:srgbClr val="000066"/>
            </a:solidFill>
          </a:endParaRPr>
        </a:p>
      </dgm:t>
    </dgm:pt>
    <dgm:pt modelId="{F793C2FE-5F81-40B7-BA59-C0839A031227}" type="parTrans" cxnId="{9124190A-6DD3-41F7-BF4A-25BFDB894F76}">
      <dgm:prSet/>
      <dgm:spPr/>
      <dgm:t>
        <a:bodyPr/>
        <a:lstStyle/>
        <a:p>
          <a:endParaRPr lang="fr-FR"/>
        </a:p>
      </dgm:t>
    </dgm:pt>
    <dgm:pt modelId="{455CBD61-8D64-4554-A243-2234B2DED72E}" type="sibTrans" cxnId="{9124190A-6DD3-41F7-BF4A-25BFDB894F76}">
      <dgm:prSet/>
      <dgm:spPr/>
      <dgm:t>
        <a:bodyPr/>
        <a:lstStyle/>
        <a:p>
          <a:endParaRPr lang="fr-FR"/>
        </a:p>
      </dgm:t>
    </dgm:pt>
    <dgm:pt modelId="{063894F8-1844-4344-ABB5-3B2D9C7C474E}">
      <dgm:prSet phldrT="[Text]"/>
      <dgm:spPr/>
      <dgm:t>
        <a:bodyPr/>
        <a:lstStyle/>
        <a:p>
          <a:r>
            <a:rPr lang="fr-FR" b="1" dirty="0" smtClean="0">
              <a:solidFill>
                <a:srgbClr val="000066"/>
              </a:solidFill>
            </a:rPr>
            <a:t>Case Investigation</a:t>
          </a:r>
          <a:endParaRPr lang="fr-FR" b="1" dirty="0">
            <a:solidFill>
              <a:srgbClr val="000066"/>
            </a:solidFill>
          </a:endParaRPr>
        </a:p>
      </dgm:t>
    </dgm:pt>
    <dgm:pt modelId="{E6D83529-0051-4870-85D9-035535DECCCF}" type="parTrans" cxnId="{75A1295E-F6F0-4069-994C-6455511CBE84}">
      <dgm:prSet/>
      <dgm:spPr/>
      <dgm:t>
        <a:bodyPr/>
        <a:lstStyle/>
        <a:p>
          <a:endParaRPr lang="fr-FR"/>
        </a:p>
      </dgm:t>
    </dgm:pt>
    <dgm:pt modelId="{310D95E3-A99B-4C23-B0FF-128C7DF87D19}" type="sibTrans" cxnId="{75A1295E-F6F0-4069-994C-6455511CBE84}">
      <dgm:prSet/>
      <dgm:spPr/>
      <dgm:t>
        <a:bodyPr/>
        <a:lstStyle/>
        <a:p>
          <a:endParaRPr lang="fr-FR"/>
        </a:p>
      </dgm:t>
    </dgm:pt>
    <dgm:pt modelId="{8C22A1D9-5FB5-4ABE-8AF8-509D3AC4754B}">
      <dgm:prSet phldrT="[Text]"/>
      <dgm:spPr/>
      <dgm:t>
        <a:bodyPr/>
        <a:lstStyle/>
        <a:p>
          <a:r>
            <a:rPr lang="fr-FR" b="1" dirty="0" smtClean="0">
              <a:solidFill>
                <a:srgbClr val="000066"/>
              </a:solidFill>
            </a:rPr>
            <a:t>Contact </a:t>
          </a:r>
          <a:r>
            <a:rPr lang="fr-FR" b="1" dirty="0" err="1" smtClean="0">
              <a:solidFill>
                <a:srgbClr val="000066"/>
              </a:solidFill>
            </a:rPr>
            <a:t>Tracing</a:t>
          </a:r>
          <a:endParaRPr lang="fr-FR" b="1" dirty="0">
            <a:solidFill>
              <a:srgbClr val="000066"/>
            </a:solidFill>
          </a:endParaRPr>
        </a:p>
      </dgm:t>
    </dgm:pt>
    <dgm:pt modelId="{9E5DEEFE-6DB7-4027-B624-0EBF806C0461}" type="parTrans" cxnId="{6409AFBA-7719-4D21-A59A-925AF9E305D7}">
      <dgm:prSet/>
      <dgm:spPr/>
      <dgm:t>
        <a:bodyPr/>
        <a:lstStyle/>
        <a:p>
          <a:endParaRPr lang="fr-FR"/>
        </a:p>
      </dgm:t>
    </dgm:pt>
    <dgm:pt modelId="{02ACADC0-EB9F-405E-9FAB-4D904E99D13D}" type="sibTrans" cxnId="{6409AFBA-7719-4D21-A59A-925AF9E305D7}">
      <dgm:prSet/>
      <dgm:spPr/>
      <dgm:t>
        <a:bodyPr/>
        <a:lstStyle/>
        <a:p>
          <a:endParaRPr lang="fr-FR"/>
        </a:p>
      </dgm:t>
    </dgm:pt>
    <dgm:pt modelId="{58BB78DA-1AC9-4ECC-8589-C5ABBE73471B}" type="pres">
      <dgm:prSet presAssocID="{4DB6635E-FF30-48EA-914A-08A397238E1D}" presName="cycle" presStyleCnt="0">
        <dgm:presLayoutVars>
          <dgm:dir/>
          <dgm:resizeHandles val="exact"/>
        </dgm:presLayoutVars>
      </dgm:prSet>
      <dgm:spPr/>
      <dgm:t>
        <a:bodyPr/>
        <a:lstStyle/>
        <a:p>
          <a:endParaRPr lang="fr-FR"/>
        </a:p>
      </dgm:t>
    </dgm:pt>
    <dgm:pt modelId="{F9F301B1-A946-40A2-91E5-22ABDCFB648D}" type="pres">
      <dgm:prSet presAssocID="{B0510E4A-DE9D-4FD6-8702-D4AF0368BBEA}" presName="node" presStyleLbl="node1" presStyleIdx="0" presStyleCnt="3">
        <dgm:presLayoutVars>
          <dgm:bulletEnabled val="1"/>
        </dgm:presLayoutVars>
      </dgm:prSet>
      <dgm:spPr/>
      <dgm:t>
        <a:bodyPr/>
        <a:lstStyle/>
        <a:p>
          <a:endParaRPr lang="fr-FR"/>
        </a:p>
      </dgm:t>
    </dgm:pt>
    <dgm:pt modelId="{8A747375-DE85-4B9B-AE02-FD824BB142E7}" type="pres">
      <dgm:prSet presAssocID="{455CBD61-8D64-4554-A243-2234B2DED72E}" presName="sibTrans" presStyleLbl="sibTrans2D1" presStyleIdx="0" presStyleCnt="3"/>
      <dgm:spPr/>
      <dgm:t>
        <a:bodyPr/>
        <a:lstStyle/>
        <a:p>
          <a:endParaRPr lang="fr-FR"/>
        </a:p>
      </dgm:t>
    </dgm:pt>
    <dgm:pt modelId="{2F4575CD-0011-4423-A813-92C325F84CED}" type="pres">
      <dgm:prSet presAssocID="{455CBD61-8D64-4554-A243-2234B2DED72E}" presName="connectorText" presStyleLbl="sibTrans2D1" presStyleIdx="0" presStyleCnt="3"/>
      <dgm:spPr/>
      <dgm:t>
        <a:bodyPr/>
        <a:lstStyle/>
        <a:p>
          <a:endParaRPr lang="fr-FR"/>
        </a:p>
      </dgm:t>
    </dgm:pt>
    <dgm:pt modelId="{23062453-1805-4C21-9625-33F10B65FE34}" type="pres">
      <dgm:prSet presAssocID="{063894F8-1844-4344-ABB5-3B2D9C7C474E}" presName="node" presStyleLbl="node1" presStyleIdx="1" presStyleCnt="3">
        <dgm:presLayoutVars>
          <dgm:bulletEnabled val="1"/>
        </dgm:presLayoutVars>
      </dgm:prSet>
      <dgm:spPr/>
      <dgm:t>
        <a:bodyPr/>
        <a:lstStyle/>
        <a:p>
          <a:endParaRPr lang="fr-FR"/>
        </a:p>
      </dgm:t>
    </dgm:pt>
    <dgm:pt modelId="{4E9C2A5F-4633-4F67-B290-84C553BFE194}" type="pres">
      <dgm:prSet presAssocID="{310D95E3-A99B-4C23-B0FF-128C7DF87D19}" presName="sibTrans" presStyleLbl="sibTrans2D1" presStyleIdx="1" presStyleCnt="3" custFlipVert="1" custScaleX="144042" custScaleY="6287"/>
      <dgm:spPr/>
      <dgm:t>
        <a:bodyPr/>
        <a:lstStyle/>
        <a:p>
          <a:endParaRPr lang="fr-FR"/>
        </a:p>
      </dgm:t>
    </dgm:pt>
    <dgm:pt modelId="{2FBBCFD7-5548-40FA-A432-50EEB9550F18}" type="pres">
      <dgm:prSet presAssocID="{310D95E3-A99B-4C23-B0FF-128C7DF87D19}" presName="connectorText" presStyleLbl="sibTrans2D1" presStyleIdx="1" presStyleCnt="3"/>
      <dgm:spPr/>
      <dgm:t>
        <a:bodyPr/>
        <a:lstStyle/>
        <a:p>
          <a:endParaRPr lang="fr-FR"/>
        </a:p>
      </dgm:t>
    </dgm:pt>
    <dgm:pt modelId="{05660048-6DFB-42E3-9807-46B4DDBC590A}" type="pres">
      <dgm:prSet presAssocID="{8C22A1D9-5FB5-4ABE-8AF8-509D3AC4754B}" presName="node" presStyleLbl="node1" presStyleIdx="2" presStyleCnt="3">
        <dgm:presLayoutVars>
          <dgm:bulletEnabled val="1"/>
        </dgm:presLayoutVars>
      </dgm:prSet>
      <dgm:spPr/>
      <dgm:t>
        <a:bodyPr/>
        <a:lstStyle/>
        <a:p>
          <a:endParaRPr lang="fr-FR"/>
        </a:p>
      </dgm:t>
    </dgm:pt>
    <dgm:pt modelId="{ACECB82C-9F2A-4467-846C-E95ED9D8BFE8}" type="pres">
      <dgm:prSet presAssocID="{02ACADC0-EB9F-405E-9FAB-4D904E99D13D}" presName="sibTrans" presStyleLbl="sibTrans2D1" presStyleIdx="2" presStyleCnt="3"/>
      <dgm:spPr/>
      <dgm:t>
        <a:bodyPr/>
        <a:lstStyle/>
        <a:p>
          <a:endParaRPr lang="fr-FR"/>
        </a:p>
      </dgm:t>
    </dgm:pt>
    <dgm:pt modelId="{EE413F46-4D44-44FF-B2F5-442D3AB41CCD}" type="pres">
      <dgm:prSet presAssocID="{02ACADC0-EB9F-405E-9FAB-4D904E99D13D}" presName="connectorText" presStyleLbl="sibTrans2D1" presStyleIdx="2" presStyleCnt="3"/>
      <dgm:spPr/>
      <dgm:t>
        <a:bodyPr/>
        <a:lstStyle/>
        <a:p>
          <a:endParaRPr lang="fr-FR"/>
        </a:p>
      </dgm:t>
    </dgm:pt>
  </dgm:ptLst>
  <dgm:cxnLst>
    <dgm:cxn modelId="{3862B678-446B-4266-ABD3-1D11D6761D91}" type="presOf" srcId="{310D95E3-A99B-4C23-B0FF-128C7DF87D19}" destId="{4E9C2A5F-4633-4F67-B290-84C553BFE194}" srcOrd="0" destOrd="0" presId="urn:microsoft.com/office/officeart/2005/8/layout/cycle2"/>
    <dgm:cxn modelId="{26BA7463-BEFE-4DAA-A63D-4D7A1F995B77}" type="presOf" srcId="{063894F8-1844-4344-ABB5-3B2D9C7C474E}" destId="{23062453-1805-4C21-9625-33F10B65FE34}" srcOrd="0" destOrd="0" presId="urn:microsoft.com/office/officeart/2005/8/layout/cycle2"/>
    <dgm:cxn modelId="{15639881-A229-4946-AD13-7C1E7D214759}" type="presOf" srcId="{02ACADC0-EB9F-405E-9FAB-4D904E99D13D}" destId="{ACECB82C-9F2A-4467-846C-E95ED9D8BFE8}" srcOrd="0" destOrd="0" presId="urn:microsoft.com/office/officeart/2005/8/layout/cycle2"/>
    <dgm:cxn modelId="{634DB582-10A5-4F0C-9AFE-0DAD80CB7852}" type="presOf" srcId="{4DB6635E-FF30-48EA-914A-08A397238E1D}" destId="{58BB78DA-1AC9-4ECC-8589-C5ABBE73471B}" srcOrd="0" destOrd="0" presId="urn:microsoft.com/office/officeart/2005/8/layout/cycle2"/>
    <dgm:cxn modelId="{14504F64-30D5-4DEC-A7DB-0A1372DF4B36}" type="presOf" srcId="{8C22A1D9-5FB5-4ABE-8AF8-509D3AC4754B}" destId="{05660048-6DFB-42E3-9807-46B4DDBC590A}" srcOrd="0" destOrd="0" presId="urn:microsoft.com/office/officeart/2005/8/layout/cycle2"/>
    <dgm:cxn modelId="{6409AFBA-7719-4D21-A59A-925AF9E305D7}" srcId="{4DB6635E-FF30-48EA-914A-08A397238E1D}" destId="{8C22A1D9-5FB5-4ABE-8AF8-509D3AC4754B}" srcOrd="2" destOrd="0" parTransId="{9E5DEEFE-6DB7-4027-B624-0EBF806C0461}" sibTransId="{02ACADC0-EB9F-405E-9FAB-4D904E99D13D}"/>
    <dgm:cxn modelId="{9124190A-6DD3-41F7-BF4A-25BFDB894F76}" srcId="{4DB6635E-FF30-48EA-914A-08A397238E1D}" destId="{B0510E4A-DE9D-4FD6-8702-D4AF0368BBEA}" srcOrd="0" destOrd="0" parTransId="{F793C2FE-5F81-40B7-BA59-C0839A031227}" sibTransId="{455CBD61-8D64-4554-A243-2234B2DED72E}"/>
    <dgm:cxn modelId="{75A1295E-F6F0-4069-994C-6455511CBE84}" srcId="{4DB6635E-FF30-48EA-914A-08A397238E1D}" destId="{063894F8-1844-4344-ABB5-3B2D9C7C474E}" srcOrd="1" destOrd="0" parTransId="{E6D83529-0051-4870-85D9-035535DECCCF}" sibTransId="{310D95E3-A99B-4C23-B0FF-128C7DF87D19}"/>
    <dgm:cxn modelId="{B07BAED8-74F3-4867-87BA-4C3B4E9F0501}" type="presOf" srcId="{455CBD61-8D64-4554-A243-2234B2DED72E}" destId="{2F4575CD-0011-4423-A813-92C325F84CED}" srcOrd="1" destOrd="0" presId="urn:microsoft.com/office/officeart/2005/8/layout/cycle2"/>
    <dgm:cxn modelId="{D1E500BA-D499-4E4C-B2FA-F00055325A9D}" type="presOf" srcId="{455CBD61-8D64-4554-A243-2234B2DED72E}" destId="{8A747375-DE85-4B9B-AE02-FD824BB142E7}" srcOrd="0" destOrd="0" presId="urn:microsoft.com/office/officeart/2005/8/layout/cycle2"/>
    <dgm:cxn modelId="{BFB7CCF9-178B-4D5F-8FC2-654392652983}" type="presOf" srcId="{310D95E3-A99B-4C23-B0FF-128C7DF87D19}" destId="{2FBBCFD7-5548-40FA-A432-50EEB9550F18}" srcOrd="1" destOrd="0" presId="urn:microsoft.com/office/officeart/2005/8/layout/cycle2"/>
    <dgm:cxn modelId="{AC0B4C0E-A99A-4016-A893-CAA27A104258}" type="presOf" srcId="{B0510E4A-DE9D-4FD6-8702-D4AF0368BBEA}" destId="{F9F301B1-A946-40A2-91E5-22ABDCFB648D}" srcOrd="0" destOrd="0" presId="urn:microsoft.com/office/officeart/2005/8/layout/cycle2"/>
    <dgm:cxn modelId="{0F4FEB36-E324-41B9-8848-461F0542D478}" type="presOf" srcId="{02ACADC0-EB9F-405E-9FAB-4D904E99D13D}" destId="{EE413F46-4D44-44FF-B2F5-442D3AB41CCD}" srcOrd="1" destOrd="0" presId="urn:microsoft.com/office/officeart/2005/8/layout/cycle2"/>
    <dgm:cxn modelId="{85AD784A-B00C-47D8-8363-F63658F62879}" type="presParOf" srcId="{58BB78DA-1AC9-4ECC-8589-C5ABBE73471B}" destId="{F9F301B1-A946-40A2-91E5-22ABDCFB648D}" srcOrd="0" destOrd="0" presId="urn:microsoft.com/office/officeart/2005/8/layout/cycle2"/>
    <dgm:cxn modelId="{4E9C7E5D-BF26-42DB-A7DA-B88BDC2E9851}" type="presParOf" srcId="{58BB78DA-1AC9-4ECC-8589-C5ABBE73471B}" destId="{8A747375-DE85-4B9B-AE02-FD824BB142E7}" srcOrd="1" destOrd="0" presId="urn:microsoft.com/office/officeart/2005/8/layout/cycle2"/>
    <dgm:cxn modelId="{BBF8F700-A960-48E5-A9FC-64850CEEA563}" type="presParOf" srcId="{8A747375-DE85-4B9B-AE02-FD824BB142E7}" destId="{2F4575CD-0011-4423-A813-92C325F84CED}" srcOrd="0" destOrd="0" presId="urn:microsoft.com/office/officeart/2005/8/layout/cycle2"/>
    <dgm:cxn modelId="{3CAADD8A-9AD3-4A47-93F2-EDBCC4EDB600}" type="presParOf" srcId="{58BB78DA-1AC9-4ECC-8589-C5ABBE73471B}" destId="{23062453-1805-4C21-9625-33F10B65FE34}" srcOrd="2" destOrd="0" presId="urn:microsoft.com/office/officeart/2005/8/layout/cycle2"/>
    <dgm:cxn modelId="{E7B07C44-4E95-4A67-9F76-C0E2025D5204}" type="presParOf" srcId="{58BB78DA-1AC9-4ECC-8589-C5ABBE73471B}" destId="{4E9C2A5F-4633-4F67-B290-84C553BFE194}" srcOrd="3" destOrd="0" presId="urn:microsoft.com/office/officeart/2005/8/layout/cycle2"/>
    <dgm:cxn modelId="{19967186-250C-4B53-AED7-4B7CD110B08F}" type="presParOf" srcId="{4E9C2A5F-4633-4F67-B290-84C553BFE194}" destId="{2FBBCFD7-5548-40FA-A432-50EEB9550F18}" srcOrd="0" destOrd="0" presId="urn:microsoft.com/office/officeart/2005/8/layout/cycle2"/>
    <dgm:cxn modelId="{D4227777-2275-402C-A674-CF2C75368B4F}" type="presParOf" srcId="{58BB78DA-1AC9-4ECC-8589-C5ABBE73471B}" destId="{05660048-6DFB-42E3-9807-46B4DDBC590A}" srcOrd="4" destOrd="0" presId="urn:microsoft.com/office/officeart/2005/8/layout/cycle2"/>
    <dgm:cxn modelId="{62FD3E2D-47EF-45E5-B353-E0BAFED8E964}" type="presParOf" srcId="{58BB78DA-1AC9-4ECC-8589-C5ABBE73471B}" destId="{ACECB82C-9F2A-4467-846C-E95ED9D8BFE8}" srcOrd="5" destOrd="0" presId="urn:microsoft.com/office/officeart/2005/8/layout/cycle2"/>
    <dgm:cxn modelId="{164CB844-EB0E-4DF4-B024-23138C14F2E2}" type="presParOf" srcId="{ACECB82C-9F2A-4467-846C-E95ED9D8BFE8}" destId="{EE413F46-4D44-44FF-B2F5-442D3AB41CCD}" srcOrd="0" destOrd="0" presId="urn:microsoft.com/office/officeart/2005/8/layout/cycle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78D019-09C3-495B-ADB7-BE3DF581C8C9}">
      <dsp:nvSpPr>
        <dsp:cNvPr id="0" name=""/>
        <dsp:cNvSpPr/>
      </dsp:nvSpPr>
      <dsp:spPr>
        <a:xfrm>
          <a:off x="0" y="0"/>
          <a:ext cx="6806930" cy="154234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GB" sz="2100" kern="1200" dirty="0" smtClean="0">
              <a:solidFill>
                <a:schemeClr val="tx1"/>
              </a:solidFill>
            </a:rPr>
            <a:t>Control of Transmission</a:t>
          </a:r>
          <a:endParaRPr lang="en-GB" sz="2100" kern="1200" dirty="0">
            <a:solidFill>
              <a:schemeClr val="tx1"/>
            </a:solidFill>
          </a:endParaRPr>
        </a:p>
        <a:p>
          <a:pPr marL="171450" lvl="1" indent="-171450" algn="l" defTabSz="711200">
            <a:lnSpc>
              <a:spcPct val="90000"/>
            </a:lnSpc>
            <a:spcBef>
              <a:spcPct val="0"/>
            </a:spcBef>
            <a:spcAft>
              <a:spcPct val="15000"/>
            </a:spcAft>
            <a:buChar char="••"/>
          </a:pPr>
          <a:r>
            <a:rPr lang="en-GB" sz="1600" kern="1200" dirty="0" smtClean="0">
              <a:solidFill>
                <a:schemeClr val="tx1"/>
              </a:solidFill>
            </a:rPr>
            <a:t>Case detection</a:t>
          </a:r>
          <a:endParaRPr lang="en-GB" sz="1600" kern="1200" dirty="0">
            <a:solidFill>
              <a:schemeClr val="tx1"/>
            </a:solidFill>
          </a:endParaRPr>
        </a:p>
        <a:p>
          <a:pPr marL="171450" lvl="1" indent="-171450" algn="l" defTabSz="711200">
            <a:lnSpc>
              <a:spcPct val="90000"/>
            </a:lnSpc>
            <a:spcBef>
              <a:spcPct val="0"/>
            </a:spcBef>
            <a:spcAft>
              <a:spcPct val="15000"/>
            </a:spcAft>
            <a:buChar char="••"/>
          </a:pPr>
          <a:r>
            <a:rPr lang="en-GB" sz="1600" kern="1200" dirty="0" smtClean="0">
              <a:solidFill>
                <a:schemeClr val="tx1"/>
              </a:solidFill>
            </a:rPr>
            <a:t>Case investigation</a:t>
          </a:r>
          <a:endParaRPr lang="en-GB" sz="1600" kern="1200" dirty="0">
            <a:solidFill>
              <a:schemeClr val="tx1"/>
            </a:solidFill>
          </a:endParaRPr>
        </a:p>
        <a:p>
          <a:pPr marL="171450" lvl="1" indent="-171450" algn="l" defTabSz="711200">
            <a:lnSpc>
              <a:spcPct val="90000"/>
            </a:lnSpc>
            <a:spcBef>
              <a:spcPct val="0"/>
            </a:spcBef>
            <a:spcAft>
              <a:spcPct val="15000"/>
            </a:spcAft>
            <a:buChar char="••"/>
          </a:pPr>
          <a:r>
            <a:rPr lang="en-GB" sz="1600" kern="1200" dirty="0" smtClean="0">
              <a:solidFill>
                <a:schemeClr val="tx1"/>
              </a:solidFill>
            </a:rPr>
            <a:t>Contact tracing (21 days)</a:t>
          </a:r>
          <a:endParaRPr lang="en-GB" sz="1600" kern="1200" dirty="0">
            <a:solidFill>
              <a:schemeClr val="tx1"/>
            </a:solidFill>
          </a:endParaRPr>
        </a:p>
        <a:p>
          <a:pPr marL="171450" lvl="1" indent="-171450" algn="l" defTabSz="711200">
            <a:lnSpc>
              <a:spcPct val="90000"/>
            </a:lnSpc>
            <a:spcBef>
              <a:spcPct val="0"/>
            </a:spcBef>
            <a:spcAft>
              <a:spcPct val="15000"/>
            </a:spcAft>
            <a:buChar char="••"/>
          </a:pPr>
          <a:r>
            <a:rPr lang="en-GB" sz="1600" kern="1200" dirty="0" smtClean="0">
              <a:solidFill>
                <a:schemeClr val="tx1"/>
              </a:solidFill>
            </a:rPr>
            <a:t>Interruption of nosocomial transmission</a:t>
          </a:r>
          <a:endParaRPr lang="en-GB" sz="1600" kern="1200" dirty="0">
            <a:solidFill>
              <a:schemeClr val="tx1"/>
            </a:solidFill>
          </a:endParaRPr>
        </a:p>
      </dsp:txBody>
      <dsp:txXfrm>
        <a:off x="1515620" y="0"/>
        <a:ext cx="5291309" cy="1542346"/>
      </dsp:txXfrm>
    </dsp:sp>
    <dsp:sp modelId="{DD0A6FDB-4984-4D41-B39A-FE00AB567142}">
      <dsp:nvSpPr>
        <dsp:cNvPr id="0" name=""/>
        <dsp:cNvSpPr/>
      </dsp:nvSpPr>
      <dsp:spPr>
        <a:xfrm>
          <a:off x="154234" y="154234"/>
          <a:ext cx="1361386" cy="1233877"/>
        </a:xfrm>
        <a:prstGeom prst="roundRect">
          <a:avLst>
            <a:gd name="adj" fmla="val 10000"/>
          </a:avLst>
        </a:prstGeom>
        <a:blipFill>
          <a:blip xmlns:r="http://schemas.openxmlformats.org/officeDocument/2006/relationships" r:embed="rId1" cstate="print">
            <a:extLst/>
          </a:blip>
          <a:srcRect/>
          <a:stretch>
            <a:fillRect l="-15000" r="-1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898E74-5244-40A5-A18A-1AD47034A660}">
      <dsp:nvSpPr>
        <dsp:cNvPr id="0" name=""/>
        <dsp:cNvSpPr/>
      </dsp:nvSpPr>
      <dsp:spPr>
        <a:xfrm>
          <a:off x="0" y="1659195"/>
          <a:ext cx="6806930" cy="154234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GB" sz="2100" kern="1200" dirty="0" smtClean="0">
              <a:solidFill>
                <a:schemeClr val="tx1"/>
              </a:solidFill>
            </a:rPr>
            <a:t>Safe and Dignified Burials</a:t>
          </a:r>
          <a:endParaRPr lang="en-GB" sz="2100" kern="1200" dirty="0">
            <a:solidFill>
              <a:schemeClr val="tx1"/>
            </a:solidFill>
          </a:endParaRPr>
        </a:p>
        <a:p>
          <a:pPr marL="171450" lvl="1" indent="-171450" algn="l" defTabSz="711200">
            <a:lnSpc>
              <a:spcPct val="90000"/>
            </a:lnSpc>
            <a:spcBef>
              <a:spcPct val="0"/>
            </a:spcBef>
            <a:spcAft>
              <a:spcPct val="15000"/>
            </a:spcAft>
            <a:buChar char="••"/>
          </a:pPr>
          <a:r>
            <a:rPr lang="en-GB" sz="1600" kern="1200" smtClean="0">
              <a:solidFill>
                <a:schemeClr val="tx1"/>
              </a:solidFill>
            </a:rPr>
            <a:t>Culturally and religiously acceptable practices</a:t>
          </a:r>
          <a:endParaRPr lang="en-GB" sz="1600" kern="1200" dirty="0">
            <a:solidFill>
              <a:schemeClr val="tx1"/>
            </a:solidFill>
          </a:endParaRPr>
        </a:p>
        <a:p>
          <a:pPr marL="171450" lvl="1" indent="-171450" algn="l" defTabSz="711200">
            <a:lnSpc>
              <a:spcPct val="90000"/>
            </a:lnSpc>
            <a:spcBef>
              <a:spcPct val="0"/>
            </a:spcBef>
            <a:spcAft>
              <a:spcPct val="15000"/>
            </a:spcAft>
            <a:buChar char="••"/>
          </a:pPr>
          <a:r>
            <a:rPr lang="en-GB" sz="1600" kern="1200" smtClean="0">
              <a:solidFill>
                <a:schemeClr val="tx1"/>
              </a:solidFill>
            </a:rPr>
            <a:t>Family and community involvement</a:t>
          </a:r>
          <a:endParaRPr lang="en-GB" sz="1600" kern="1200" dirty="0">
            <a:solidFill>
              <a:schemeClr val="tx1"/>
            </a:solidFill>
          </a:endParaRPr>
        </a:p>
        <a:p>
          <a:pPr marL="171450" lvl="1" indent="-171450" algn="l" defTabSz="711200">
            <a:lnSpc>
              <a:spcPct val="90000"/>
            </a:lnSpc>
            <a:spcBef>
              <a:spcPct val="0"/>
            </a:spcBef>
            <a:spcAft>
              <a:spcPct val="15000"/>
            </a:spcAft>
            <a:buChar char="••"/>
          </a:pPr>
          <a:r>
            <a:rPr lang="en-GB" sz="1600" kern="1200" smtClean="0">
              <a:solidFill>
                <a:schemeClr val="tx1"/>
              </a:solidFill>
            </a:rPr>
            <a:t>Waste management and disinfection</a:t>
          </a:r>
          <a:endParaRPr lang="en-GB" sz="1600" kern="1200" dirty="0">
            <a:solidFill>
              <a:schemeClr val="tx1"/>
            </a:solidFill>
          </a:endParaRPr>
        </a:p>
      </dsp:txBody>
      <dsp:txXfrm>
        <a:off x="1515620" y="1659195"/>
        <a:ext cx="5291309" cy="1542346"/>
      </dsp:txXfrm>
    </dsp:sp>
    <dsp:sp modelId="{05C0DE1A-387D-4D49-9C3A-1CB5ACC8BC8C}">
      <dsp:nvSpPr>
        <dsp:cNvPr id="0" name=""/>
        <dsp:cNvSpPr/>
      </dsp:nvSpPr>
      <dsp:spPr>
        <a:xfrm>
          <a:off x="154234" y="1850816"/>
          <a:ext cx="1361386" cy="1233877"/>
        </a:xfrm>
        <a:prstGeom prst="roundRect">
          <a:avLst>
            <a:gd name="adj" fmla="val 10000"/>
          </a:avLst>
        </a:prstGeom>
        <a:blipFill>
          <a:blip xmlns:r="http://schemas.openxmlformats.org/officeDocument/2006/relationships" r:embed="rId2" cstate="print">
            <a:extLst/>
          </a:blip>
          <a:srcRect/>
          <a:stretch>
            <a:fillRect t="-16000" b="-1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6259CDD-058B-43B3-943B-5F5E288F96B7}">
      <dsp:nvSpPr>
        <dsp:cNvPr id="0" name=""/>
        <dsp:cNvSpPr/>
      </dsp:nvSpPr>
      <dsp:spPr>
        <a:xfrm>
          <a:off x="0" y="3393163"/>
          <a:ext cx="6806930" cy="154234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GB" sz="2100" kern="1200" dirty="0" smtClean="0">
              <a:solidFill>
                <a:schemeClr val="tx1"/>
              </a:solidFill>
            </a:rPr>
            <a:t>Case Management</a:t>
          </a:r>
          <a:endParaRPr lang="en-GB" sz="2100" kern="1200" dirty="0">
            <a:solidFill>
              <a:schemeClr val="tx1"/>
            </a:solidFill>
          </a:endParaRPr>
        </a:p>
        <a:p>
          <a:pPr marL="171450" lvl="1" indent="-171450" algn="l" defTabSz="711200">
            <a:lnSpc>
              <a:spcPct val="90000"/>
            </a:lnSpc>
            <a:spcBef>
              <a:spcPct val="0"/>
            </a:spcBef>
            <a:spcAft>
              <a:spcPct val="15000"/>
            </a:spcAft>
            <a:buChar char="••"/>
          </a:pPr>
          <a:r>
            <a:rPr lang="en-GB" sz="1600" kern="1200" dirty="0" smtClean="0">
              <a:solidFill>
                <a:schemeClr val="tx1"/>
              </a:solidFill>
            </a:rPr>
            <a:t>Isolation</a:t>
          </a:r>
          <a:endParaRPr lang="en-GB" sz="1600" kern="1200" dirty="0">
            <a:solidFill>
              <a:schemeClr val="tx1"/>
            </a:solidFill>
          </a:endParaRPr>
        </a:p>
        <a:p>
          <a:pPr marL="171450" lvl="1" indent="-171450" algn="l" defTabSz="711200">
            <a:lnSpc>
              <a:spcPct val="90000"/>
            </a:lnSpc>
            <a:spcBef>
              <a:spcPct val="0"/>
            </a:spcBef>
            <a:spcAft>
              <a:spcPct val="15000"/>
            </a:spcAft>
            <a:buChar char="••"/>
          </a:pPr>
          <a:r>
            <a:rPr lang="en-GB" sz="1600" kern="1200" dirty="0" smtClean="0">
              <a:solidFill>
                <a:schemeClr val="tx1"/>
              </a:solidFill>
            </a:rPr>
            <a:t>Treatment &amp; recovery</a:t>
          </a:r>
          <a:endParaRPr lang="en-GB" sz="1600" kern="1200" dirty="0">
            <a:solidFill>
              <a:schemeClr val="tx1"/>
            </a:solidFill>
          </a:endParaRPr>
        </a:p>
        <a:p>
          <a:pPr marL="171450" lvl="1" indent="-171450" algn="l" defTabSz="711200">
            <a:lnSpc>
              <a:spcPct val="90000"/>
            </a:lnSpc>
            <a:spcBef>
              <a:spcPct val="0"/>
            </a:spcBef>
            <a:spcAft>
              <a:spcPct val="15000"/>
            </a:spcAft>
            <a:buChar char="••"/>
          </a:pPr>
          <a:r>
            <a:rPr lang="en-GB" sz="1600" kern="1200" dirty="0" smtClean="0">
              <a:solidFill>
                <a:schemeClr val="tx1"/>
              </a:solidFill>
            </a:rPr>
            <a:t>IPC and safety</a:t>
          </a:r>
          <a:endParaRPr lang="en-GB" sz="1600" kern="1200" dirty="0">
            <a:solidFill>
              <a:schemeClr val="tx1"/>
            </a:solidFill>
          </a:endParaRPr>
        </a:p>
      </dsp:txBody>
      <dsp:txXfrm>
        <a:off x="1515620" y="3393163"/>
        <a:ext cx="5291309" cy="1542346"/>
      </dsp:txXfrm>
    </dsp:sp>
    <dsp:sp modelId="{8575A082-E31B-4D2A-8B49-7D4ADC834B65}">
      <dsp:nvSpPr>
        <dsp:cNvPr id="0" name=""/>
        <dsp:cNvSpPr/>
      </dsp:nvSpPr>
      <dsp:spPr>
        <a:xfrm>
          <a:off x="154234" y="3547397"/>
          <a:ext cx="1361386" cy="1233877"/>
        </a:xfrm>
        <a:prstGeom prst="roundRect">
          <a:avLst>
            <a:gd name="adj" fmla="val 10000"/>
          </a:avLst>
        </a:prstGeom>
        <a:blipFill>
          <a:blip xmlns:r="http://schemas.openxmlformats.org/officeDocument/2006/relationships" r:embed="rId3">
            <a:extLst/>
          </a:blip>
          <a:srcRect/>
          <a:stretch>
            <a:fillRect t="-1000" b="-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8C594B-C9E6-41AD-98AA-CF566E92B289}">
      <dsp:nvSpPr>
        <dsp:cNvPr id="0" name=""/>
        <dsp:cNvSpPr/>
      </dsp:nvSpPr>
      <dsp:spPr>
        <a:xfrm>
          <a:off x="0" y="0"/>
          <a:ext cx="7949363" cy="1187706"/>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GB" sz="2400" kern="1200" dirty="0" smtClean="0"/>
            <a:t>1. Alert	</a:t>
          </a:r>
          <a:r>
            <a:rPr lang="en-GB" sz="1800" kern="1200" dirty="0" smtClean="0"/>
            <a:t>(e.g. hotlines, events, deaths, </a:t>
          </a:r>
          <a:r>
            <a:rPr lang="en-GB" sz="1800" kern="1200" dirty="0" err="1" smtClean="0"/>
            <a:t>rumors</a:t>
          </a:r>
          <a:r>
            <a:rPr lang="en-GB" sz="1800" kern="1200" dirty="0" smtClean="0"/>
            <a:t>)</a:t>
          </a:r>
          <a:endParaRPr lang="en-GB" sz="1800" kern="1200" dirty="0"/>
        </a:p>
      </dsp:txBody>
      <dsp:txXfrm>
        <a:off x="34787" y="34787"/>
        <a:ext cx="6567373" cy="1118132"/>
      </dsp:txXfrm>
    </dsp:sp>
    <dsp:sp modelId="{47AC77E2-AFE7-4A51-A538-FA63BDE33062}">
      <dsp:nvSpPr>
        <dsp:cNvPr id="0" name=""/>
        <dsp:cNvSpPr/>
      </dsp:nvSpPr>
      <dsp:spPr>
        <a:xfrm>
          <a:off x="487454" y="1349672"/>
          <a:ext cx="8438725" cy="1505822"/>
        </a:xfrm>
        <a:prstGeom prst="roundRect">
          <a:avLst>
            <a:gd name="adj" fmla="val 10000"/>
          </a:avLst>
        </a:prstGeom>
        <a:gradFill rotWithShape="0">
          <a:gsLst>
            <a:gs pos="0">
              <a:schemeClr val="accent2">
                <a:hueOff val="-400002"/>
                <a:satOff val="-33333"/>
                <a:lumOff val="10000"/>
                <a:alphaOff val="0"/>
                <a:tint val="50000"/>
                <a:satMod val="300000"/>
              </a:schemeClr>
            </a:gs>
            <a:gs pos="35000">
              <a:schemeClr val="accent2">
                <a:hueOff val="-400002"/>
                <a:satOff val="-33333"/>
                <a:lumOff val="10000"/>
                <a:alphaOff val="0"/>
                <a:tint val="37000"/>
                <a:satMod val="300000"/>
              </a:schemeClr>
            </a:gs>
            <a:gs pos="100000">
              <a:schemeClr val="accent2">
                <a:hueOff val="-400002"/>
                <a:satOff val="-33333"/>
                <a:lumOff val="1000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GB" sz="2400" kern="1200" dirty="0" smtClean="0"/>
            <a:t>2. Case Investigation</a:t>
          </a:r>
        </a:p>
        <a:p>
          <a:pPr lvl="0" algn="l" defTabSz="1066800">
            <a:lnSpc>
              <a:spcPct val="90000"/>
            </a:lnSpc>
            <a:spcBef>
              <a:spcPct val="0"/>
            </a:spcBef>
            <a:spcAft>
              <a:spcPct val="35000"/>
            </a:spcAft>
          </a:pPr>
          <a:r>
            <a:rPr lang="en-GB" sz="1800" kern="1200" dirty="0" smtClean="0"/>
            <a:t>Case definition, lab confirmation, document exposure, contact identification (contact line listing)</a:t>
          </a:r>
          <a:endParaRPr lang="en-GB" sz="1800" kern="1200" dirty="0"/>
        </a:p>
      </dsp:txBody>
      <dsp:txXfrm>
        <a:off x="531558" y="1393776"/>
        <a:ext cx="6824240" cy="1417614"/>
      </dsp:txXfrm>
    </dsp:sp>
    <dsp:sp modelId="{C3523B7A-E4FB-4800-8E5B-AC99507F3E17}">
      <dsp:nvSpPr>
        <dsp:cNvPr id="0" name=""/>
        <dsp:cNvSpPr/>
      </dsp:nvSpPr>
      <dsp:spPr>
        <a:xfrm>
          <a:off x="1321581" y="2937515"/>
          <a:ext cx="7949363" cy="1187706"/>
        </a:xfrm>
        <a:prstGeom prst="roundRect">
          <a:avLst>
            <a:gd name="adj" fmla="val 10000"/>
          </a:avLst>
        </a:prstGeom>
        <a:gradFill rotWithShape="0">
          <a:gsLst>
            <a:gs pos="0">
              <a:schemeClr val="accent2">
                <a:hueOff val="-800005"/>
                <a:satOff val="-66667"/>
                <a:lumOff val="20000"/>
                <a:alphaOff val="0"/>
                <a:tint val="50000"/>
                <a:satMod val="300000"/>
              </a:schemeClr>
            </a:gs>
            <a:gs pos="35000">
              <a:schemeClr val="accent2">
                <a:hueOff val="-800005"/>
                <a:satOff val="-66667"/>
                <a:lumOff val="20000"/>
                <a:alphaOff val="0"/>
                <a:tint val="37000"/>
                <a:satMod val="300000"/>
              </a:schemeClr>
            </a:gs>
            <a:gs pos="100000">
              <a:schemeClr val="accent2">
                <a:hueOff val="-800005"/>
                <a:satOff val="-66667"/>
                <a:lumOff val="2000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GB" sz="2400" kern="1200" dirty="0" smtClean="0"/>
            <a:t>3. Contact Tracing</a:t>
          </a:r>
          <a:endParaRPr lang="en-GB" sz="2400" kern="1200" dirty="0"/>
        </a:p>
      </dsp:txBody>
      <dsp:txXfrm>
        <a:off x="1356368" y="2972302"/>
        <a:ext cx="6451957" cy="1118132"/>
      </dsp:txXfrm>
    </dsp:sp>
    <dsp:sp modelId="{948A469B-1F8C-472C-9B43-545D49D358CD}">
      <dsp:nvSpPr>
        <dsp:cNvPr id="0" name=""/>
        <dsp:cNvSpPr/>
      </dsp:nvSpPr>
      <dsp:spPr>
        <a:xfrm>
          <a:off x="1987340" y="4210960"/>
          <a:ext cx="7949363" cy="1187706"/>
        </a:xfrm>
        <a:prstGeom prst="roundRect">
          <a:avLst>
            <a:gd name="adj" fmla="val 10000"/>
          </a:avLst>
        </a:prstGeom>
        <a:gradFill rotWithShape="0">
          <a:gsLst>
            <a:gs pos="0">
              <a:schemeClr val="accent2">
                <a:hueOff val="-1200007"/>
                <a:satOff val="-100000"/>
                <a:lumOff val="30000"/>
                <a:alphaOff val="0"/>
                <a:tint val="50000"/>
                <a:satMod val="300000"/>
              </a:schemeClr>
            </a:gs>
            <a:gs pos="35000">
              <a:schemeClr val="accent2">
                <a:hueOff val="-1200007"/>
                <a:satOff val="-100000"/>
                <a:lumOff val="30000"/>
                <a:alphaOff val="0"/>
                <a:tint val="37000"/>
                <a:satMod val="300000"/>
              </a:schemeClr>
            </a:gs>
            <a:gs pos="100000">
              <a:schemeClr val="accent2">
                <a:hueOff val="-1200007"/>
                <a:satOff val="-100000"/>
                <a:lumOff val="3000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GB" sz="2400" kern="1200" dirty="0" smtClean="0"/>
            <a:t>4. Contact Monitoring for 21 days</a:t>
          </a:r>
          <a:endParaRPr lang="en-GB" sz="2400" kern="1200" dirty="0"/>
        </a:p>
      </dsp:txBody>
      <dsp:txXfrm>
        <a:off x="2022127" y="4245747"/>
        <a:ext cx="6442020" cy="1118132"/>
      </dsp:txXfrm>
    </dsp:sp>
    <dsp:sp modelId="{35540769-E2C4-43AC-81C8-9DDD1EB47D6B}">
      <dsp:nvSpPr>
        <dsp:cNvPr id="0" name=""/>
        <dsp:cNvSpPr/>
      </dsp:nvSpPr>
      <dsp:spPr>
        <a:xfrm>
          <a:off x="7177353" y="909675"/>
          <a:ext cx="772009" cy="772009"/>
        </a:xfrm>
        <a:prstGeom prst="downArrow">
          <a:avLst>
            <a:gd name="adj1" fmla="val 55000"/>
            <a:gd name="adj2" fmla="val 45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GB" sz="2400" kern="1200"/>
        </a:p>
      </dsp:txBody>
      <dsp:txXfrm>
        <a:off x="7351055" y="909675"/>
        <a:ext cx="424605" cy="580937"/>
      </dsp:txXfrm>
    </dsp:sp>
    <dsp:sp modelId="{16CD70DF-F899-4447-8B6D-1C9336678444}">
      <dsp:nvSpPr>
        <dsp:cNvPr id="0" name=""/>
        <dsp:cNvSpPr/>
      </dsp:nvSpPr>
      <dsp:spPr>
        <a:xfrm>
          <a:off x="7843112" y="2143590"/>
          <a:ext cx="772009" cy="1610867"/>
        </a:xfrm>
        <a:prstGeom prst="upDownArrow">
          <a:avLst/>
        </a:prstGeom>
        <a:solidFill>
          <a:schemeClr val="accent1">
            <a:lumMod val="60000"/>
            <a:lumOff val="40000"/>
            <a:alpha val="90000"/>
          </a:schemeClr>
        </a:solidFill>
        <a:ln w="9525" cap="flat" cmpd="sng" algn="ctr">
          <a:solidFill>
            <a:schemeClr val="accent2">
              <a:tint val="40000"/>
              <a:alpha val="90000"/>
              <a:hueOff val="-425394"/>
              <a:satOff val="-50000"/>
              <a:lumOff val="4289"/>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GB" sz="2400" kern="1200"/>
        </a:p>
      </dsp:txBody>
      <dsp:txXfrm>
        <a:off x="8036114" y="2336592"/>
        <a:ext cx="386005" cy="1224863"/>
      </dsp:txXfrm>
    </dsp:sp>
    <dsp:sp modelId="{99AD8C1C-30A3-4941-B685-F152A4372980}">
      <dsp:nvSpPr>
        <dsp:cNvPr id="0" name=""/>
        <dsp:cNvSpPr/>
      </dsp:nvSpPr>
      <dsp:spPr>
        <a:xfrm>
          <a:off x="8498935" y="3363050"/>
          <a:ext cx="772009" cy="1479872"/>
        </a:xfrm>
        <a:prstGeom prst="upDownArrow">
          <a:avLst/>
        </a:prstGeom>
        <a:solidFill>
          <a:schemeClr val="accent1">
            <a:lumMod val="60000"/>
            <a:lumOff val="40000"/>
            <a:alpha val="90000"/>
          </a:schemeClr>
        </a:solidFill>
        <a:ln w="9525" cap="flat" cmpd="sng" algn="ctr">
          <a:solidFill>
            <a:schemeClr val="accent2">
              <a:tint val="40000"/>
              <a:alpha val="90000"/>
              <a:hueOff val="-850788"/>
              <a:satOff val="-100000"/>
              <a:lumOff val="857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GB" sz="3500" kern="1200"/>
        </a:p>
      </dsp:txBody>
      <dsp:txXfrm>
        <a:off x="8691937" y="3556052"/>
        <a:ext cx="386005" cy="10938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F301B1-A946-40A2-91E5-22ABDCFB648D}">
      <dsp:nvSpPr>
        <dsp:cNvPr id="0" name=""/>
        <dsp:cNvSpPr/>
      </dsp:nvSpPr>
      <dsp:spPr>
        <a:xfrm>
          <a:off x="2092852" y="1157"/>
          <a:ext cx="2154770" cy="215477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t" anchorCtr="0">
          <a:noAutofit/>
        </a:bodyPr>
        <a:lstStyle/>
        <a:p>
          <a:pPr lvl="0" algn="ctr" defTabSz="1066800">
            <a:lnSpc>
              <a:spcPct val="90000"/>
            </a:lnSpc>
            <a:spcBef>
              <a:spcPct val="0"/>
            </a:spcBef>
            <a:spcAft>
              <a:spcPct val="35000"/>
            </a:spcAft>
          </a:pPr>
          <a:r>
            <a:rPr lang="fr-FR" sz="2400" b="1" kern="1200" dirty="0" err="1" smtClean="0">
              <a:solidFill>
                <a:srgbClr val="000066"/>
              </a:solidFill>
            </a:rPr>
            <a:t>Alert</a:t>
          </a:r>
          <a:endParaRPr lang="fr-FR" sz="2400" b="1" kern="1200" dirty="0">
            <a:solidFill>
              <a:srgbClr val="000066"/>
            </a:solidFill>
          </a:endParaRPr>
        </a:p>
      </dsp:txBody>
      <dsp:txXfrm>
        <a:off x="2408411" y="316716"/>
        <a:ext cx="1523652" cy="1523652"/>
      </dsp:txXfrm>
    </dsp:sp>
    <dsp:sp modelId="{8A747375-DE85-4B9B-AE02-FD824BB142E7}">
      <dsp:nvSpPr>
        <dsp:cNvPr id="0" name=""/>
        <dsp:cNvSpPr/>
      </dsp:nvSpPr>
      <dsp:spPr>
        <a:xfrm rot="3600000">
          <a:off x="3684648" y="2101244"/>
          <a:ext cx="571960" cy="72723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fr-FR" sz="1500" kern="1200"/>
        </a:p>
      </dsp:txBody>
      <dsp:txXfrm>
        <a:off x="3727545" y="2172391"/>
        <a:ext cx="400372" cy="436341"/>
      </dsp:txXfrm>
    </dsp:sp>
    <dsp:sp modelId="{23062453-1805-4C21-9625-33F10B65FE34}">
      <dsp:nvSpPr>
        <dsp:cNvPr id="0" name=""/>
        <dsp:cNvSpPr/>
      </dsp:nvSpPr>
      <dsp:spPr>
        <a:xfrm>
          <a:off x="3709822" y="2801833"/>
          <a:ext cx="2154770" cy="215477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fr-FR" sz="1800" b="1" kern="1200" dirty="0" smtClean="0">
              <a:solidFill>
                <a:srgbClr val="000066"/>
              </a:solidFill>
            </a:rPr>
            <a:t>Case Investigation</a:t>
          </a:r>
          <a:endParaRPr lang="fr-FR" sz="1800" b="1" kern="1200" dirty="0">
            <a:solidFill>
              <a:srgbClr val="000066"/>
            </a:solidFill>
          </a:endParaRPr>
        </a:p>
      </dsp:txBody>
      <dsp:txXfrm>
        <a:off x="4025381" y="3117392"/>
        <a:ext cx="1523652" cy="1523652"/>
      </dsp:txXfrm>
    </dsp:sp>
    <dsp:sp modelId="{4E9C2A5F-4633-4F67-B290-84C553BFE194}">
      <dsp:nvSpPr>
        <dsp:cNvPr id="0" name=""/>
        <dsp:cNvSpPr/>
      </dsp:nvSpPr>
      <dsp:spPr>
        <a:xfrm rot="10800000" flipV="1">
          <a:off x="2774493" y="3856358"/>
          <a:ext cx="823863" cy="4572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fr-FR" sz="500" kern="1200"/>
        </a:p>
      </dsp:txBody>
      <dsp:txXfrm rot="10800000">
        <a:off x="2788209" y="3865502"/>
        <a:ext cx="810147" cy="27433"/>
      </dsp:txXfrm>
    </dsp:sp>
    <dsp:sp modelId="{05660048-6DFB-42E3-9807-46B4DDBC590A}">
      <dsp:nvSpPr>
        <dsp:cNvPr id="0" name=""/>
        <dsp:cNvSpPr/>
      </dsp:nvSpPr>
      <dsp:spPr>
        <a:xfrm>
          <a:off x="475881" y="2801833"/>
          <a:ext cx="2154770" cy="215477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fr-FR" sz="1800" b="1" kern="1200" dirty="0" smtClean="0">
              <a:solidFill>
                <a:srgbClr val="000066"/>
              </a:solidFill>
            </a:rPr>
            <a:t>Contact </a:t>
          </a:r>
          <a:r>
            <a:rPr lang="fr-FR" sz="1800" b="1" kern="1200" dirty="0" err="1" smtClean="0">
              <a:solidFill>
                <a:srgbClr val="000066"/>
              </a:solidFill>
            </a:rPr>
            <a:t>Tracing</a:t>
          </a:r>
          <a:endParaRPr lang="fr-FR" sz="1800" b="1" kern="1200" dirty="0">
            <a:solidFill>
              <a:srgbClr val="000066"/>
            </a:solidFill>
          </a:endParaRPr>
        </a:p>
      </dsp:txBody>
      <dsp:txXfrm>
        <a:off x="791440" y="3117392"/>
        <a:ext cx="1523652" cy="1523652"/>
      </dsp:txXfrm>
    </dsp:sp>
    <dsp:sp modelId="{ACECB82C-9F2A-4467-846C-E95ED9D8BFE8}">
      <dsp:nvSpPr>
        <dsp:cNvPr id="0" name=""/>
        <dsp:cNvSpPr/>
      </dsp:nvSpPr>
      <dsp:spPr>
        <a:xfrm rot="18000000">
          <a:off x="2067678" y="2129282"/>
          <a:ext cx="571960" cy="72723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fr-FR" sz="1500" kern="1200"/>
        </a:p>
      </dsp:txBody>
      <dsp:txXfrm>
        <a:off x="2110575" y="2349029"/>
        <a:ext cx="400372" cy="436341"/>
      </dsp:txXfrm>
    </dsp:sp>
  </dsp:spTree>
</dsp:drawing>
</file>

<file path=ppt/diagrams/layout1.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1" y="0"/>
            <a:ext cx="2946145" cy="494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09" tIns="46205" rIns="92409" bIns="46205" numCol="1" anchor="t" anchorCtr="0" compatLnSpc="1">
            <a:prstTxWarp prst="textNoShape">
              <a:avLst/>
            </a:prstTxWarp>
          </a:bodyPr>
          <a:lstStyle>
            <a:lvl1pPr>
              <a:defRPr sz="1200" b="0">
                <a:solidFill>
                  <a:schemeClr val="tx1"/>
                </a:solidFill>
              </a:defRPr>
            </a:lvl1pPr>
          </a:lstStyle>
          <a:p>
            <a:r>
              <a:rPr lang="en-US" smtClean="0"/>
              <a:t>GO Training on Contact Tracing</a:t>
            </a:r>
            <a:endParaRPr lang="en-GB"/>
          </a:p>
        </p:txBody>
      </p:sp>
      <p:sp>
        <p:nvSpPr>
          <p:cNvPr id="29699" name="Rectangle 3"/>
          <p:cNvSpPr>
            <a:spLocks noGrp="1" noChangeArrowheads="1"/>
          </p:cNvSpPr>
          <p:nvPr>
            <p:ph type="dt" sz="quarter" idx="1"/>
          </p:nvPr>
        </p:nvSpPr>
        <p:spPr bwMode="auto">
          <a:xfrm>
            <a:off x="3849911" y="0"/>
            <a:ext cx="2946144" cy="494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09" tIns="46205" rIns="92409" bIns="46205" numCol="1" anchor="t" anchorCtr="0" compatLnSpc="1">
            <a:prstTxWarp prst="textNoShape">
              <a:avLst/>
            </a:prstTxWarp>
          </a:bodyPr>
          <a:lstStyle>
            <a:lvl1pPr algn="r">
              <a:defRPr sz="1200" b="0">
                <a:solidFill>
                  <a:schemeClr val="tx1"/>
                </a:solidFill>
              </a:defRPr>
            </a:lvl1pPr>
          </a:lstStyle>
          <a:p>
            <a:fld id="{4412E210-B398-4788-A4EF-35FAF649011F}" type="datetime1">
              <a:rPr lang="en-GB" smtClean="0"/>
              <a:pPr/>
              <a:t>18/03/2015</a:t>
            </a:fld>
            <a:endParaRPr lang="en-GB"/>
          </a:p>
        </p:txBody>
      </p:sp>
      <p:sp>
        <p:nvSpPr>
          <p:cNvPr id="29700" name="Rectangle 4"/>
          <p:cNvSpPr>
            <a:spLocks noGrp="1" noChangeArrowheads="1"/>
          </p:cNvSpPr>
          <p:nvPr>
            <p:ph type="ftr" sz="quarter" idx="2"/>
          </p:nvPr>
        </p:nvSpPr>
        <p:spPr bwMode="auto">
          <a:xfrm>
            <a:off x="1" y="9378466"/>
            <a:ext cx="2946145" cy="494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09" tIns="46205" rIns="92409" bIns="46205" numCol="1" anchor="b" anchorCtr="0" compatLnSpc="1">
            <a:prstTxWarp prst="textNoShape">
              <a:avLst/>
            </a:prstTxWarp>
          </a:bodyPr>
          <a:lstStyle>
            <a:lvl1pPr>
              <a:defRPr sz="1200" b="0">
                <a:solidFill>
                  <a:schemeClr val="tx1"/>
                </a:solidFill>
              </a:defRPr>
            </a:lvl1pPr>
          </a:lstStyle>
          <a:p>
            <a:endParaRPr lang="en-GB"/>
          </a:p>
        </p:txBody>
      </p:sp>
      <p:sp>
        <p:nvSpPr>
          <p:cNvPr id="29701" name="Rectangle 5"/>
          <p:cNvSpPr>
            <a:spLocks noGrp="1" noChangeArrowheads="1"/>
          </p:cNvSpPr>
          <p:nvPr>
            <p:ph type="sldNum" sz="quarter" idx="3"/>
          </p:nvPr>
        </p:nvSpPr>
        <p:spPr bwMode="auto">
          <a:xfrm>
            <a:off x="3849911" y="9378466"/>
            <a:ext cx="2946144" cy="494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09" tIns="46205" rIns="92409" bIns="46205" numCol="1" anchor="b" anchorCtr="0" compatLnSpc="1">
            <a:prstTxWarp prst="textNoShape">
              <a:avLst/>
            </a:prstTxWarp>
          </a:bodyPr>
          <a:lstStyle>
            <a:lvl1pPr algn="r">
              <a:defRPr sz="1200" b="0">
                <a:solidFill>
                  <a:schemeClr val="tx1"/>
                </a:solidFill>
              </a:defRPr>
            </a:lvl1pPr>
          </a:lstStyle>
          <a:p>
            <a:fld id="{6ECA5D92-32B9-4691-8234-1E88B4D68756}" type="slidenum">
              <a:rPr lang="en-GB"/>
              <a:pPr/>
              <a:t>‹#›</a:t>
            </a:fld>
            <a:endParaRPr lang="en-GB"/>
          </a:p>
        </p:txBody>
      </p:sp>
    </p:spTree>
    <p:extLst>
      <p:ext uri="{BB962C8B-B14F-4D97-AF65-F5344CB8AC3E}">
        <p14:creationId xmlns:p14="http://schemas.microsoft.com/office/powerpoint/2010/main" val="2799135487"/>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1" y="0"/>
            <a:ext cx="2946145" cy="494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09" tIns="46205" rIns="92409" bIns="46205" numCol="1" anchor="t" anchorCtr="0" compatLnSpc="1">
            <a:prstTxWarp prst="textNoShape">
              <a:avLst/>
            </a:prstTxWarp>
          </a:bodyPr>
          <a:lstStyle>
            <a:lvl1pPr>
              <a:defRPr sz="1200" b="0">
                <a:solidFill>
                  <a:schemeClr val="tx1"/>
                </a:solidFill>
              </a:defRPr>
            </a:lvl1pPr>
          </a:lstStyle>
          <a:p>
            <a:r>
              <a:rPr lang="en-US" smtClean="0"/>
              <a:t>GO Training on Contact Tracing</a:t>
            </a:r>
            <a:endParaRPr lang="en-GB"/>
          </a:p>
        </p:txBody>
      </p:sp>
      <p:sp>
        <p:nvSpPr>
          <p:cNvPr id="2" name="Slide Image Placeholder 1"/>
          <p:cNvSpPr>
            <a:spLocks noGrp="1" noRot="1" noChangeAspect="1"/>
          </p:cNvSpPr>
          <p:nvPr>
            <p:ph type="sldImg" idx="2"/>
          </p:nvPr>
        </p:nvSpPr>
        <p:spPr>
          <a:xfrm>
            <a:off x="782638" y="741363"/>
            <a:ext cx="5233987" cy="3702050"/>
          </a:xfrm>
          <a:prstGeom prst="rect">
            <a:avLst/>
          </a:prstGeom>
          <a:noFill/>
          <a:ln w="12700">
            <a:solidFill>
              <a:prstClr val="black"/>
            </a:solidFill>
          </a:ln>
        </p:spPr>
        <p:txBody>
          <a:bodyPr vert="horz" lIns="92409" tIns="46205" rIns="92409" bIns="46205" rtlCol="0" anchor="ctr"/>
          <a:lstStyle/>
          <a:p>
            <a:endParaRPr lang="fr-FR"/>
          </a:p>
        </p:txBody>
      </p:sp>
      <p:sp>
        <p:nvSpPr>
          <p:cNvPr id="3" name="Footer Placeholder 2"/>
          <p:cNvSpPr>
            <a:spLocks noGrp="1"/>
          </p:cNvSpPr>
          <p:nvPr>
            <p:ph type="ftr" sz="quarter" idx="4"/>
          </p:nvPr>
        </p:nvSpPr>
        <p:spPr>
          <a:xfrm>
            <a:off x="1" y="9378466"/>
            <a:ext cx="2946145" cy="494191"/>
          </a:xfrm>
          <a:prstGeom prst="rect">
            <a:avLst/>
          </a:prstGeom>
        </p:spPr>
        <p:txBody>
          <a:bodyPr vert="horz" lIns="92409" tIns="46205" rIns="92409" bIns="46205" rtlCol="0" anchor="b"/>
          <a:lstStyle>
            <a:lvl1pPr algn="l">
              <a:defRPr sz="1200"/>
            </a:lvl1pPr>
          </a:lstStyle>
          <a:p>
            <a:endParaRPr lang="fr-FR"/>
          </a:p>
        </p:txBody>
      </p:sp>
      <p:sp>
        <p:nvSpPr>
          <p:cNvPr id="4" name="Notes Placeholder 3"/>
          <p:cNvSpPr>
            <a:spLocks noGrp="1"/>
          </p:cNvSpPr>
          <p:nvPr>
            <p:ph type="body" sz="quarter" idx="3"/>
          </p:nvPr>
        </p:nvSpPr>
        <p:spPr>
          <a:xfrm>
            <a:off x="680254" y="4690030"/>
            <a:ext cx="5437168" cy="4442935"/>
          </a:xfrm>
          <a:prstGeom prst="rect">
            <a:avLst/>
          </a:prstGeom>
        </p:spPr>
        <p:txBody>
          <a:bodyPr vert="horz" lIns="92409" tIns="46205" rIns="92409" bIns="4620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idx="1"/>
          </p:nvPr>
        </p:nvSpPr>
        <p:spPr>
          <a:xfrm>
            <a:off x="3849911" y="0"/>
            <a:ext cx="2946144" cy="494191"/>
          </a:xfrm>
          <a:prstGeom prst="rect">
            <a:avLst/>
          </a:prstGeom>
        </p:spPr>
        <p:txBody>
          <a:bodyPr vert="horz" lIns="92409" tIns="46205" rIns="92409" bIns="46205" rtlCol="0"/>
          <a:lstStyle>
            <a:lvl1pPr algn="r">
              <a:defRPr sz="1200"/>
            </a:lvl1pPr>
          </a:lstStyle>
          <a:p>
            <a:fld id="{4E9906E3-BFC0-4697-A1D7-61F462F9B352}" type="datetimeFigureOut">
              <a:rPr lang="fr-FR" smtClean="0"/>
              <a:pPr/>
              <a:t>18/03/2015</a:t>
            </a:fld>
            <a:endParaRPr lang="fr-FR"/>
          </a:p>
        </p:txBody>
      </p:sp>
      <p:sp>
        <p:nvSpPr>
          <p:cNvPr id="6" name="Slide Number Placeholder 5"/>
          <p:cNvSpPr>
            <a:spLocks noGrp="1"/>
          </p:cNvSpPr>
          <p:nvPr>
            <p:ph type="sldNum" sz="quarter" idx="5"/>
          </p:nvPr>
        </p:nvSpPr>
        <p:spPr>
          <a:xfrm>
            <a:off x="3849911" y="9378466"/>
            <a:ext cx="2946144" cy="494191"/>
          </a:xfrm>
          <a:prstGeom prst="rect">
            <a:avLst/>
          </a:prstGeom>
        </p:spPr>
        <p:txBody>
          <a:bodyPr vert="horz" lIns="92409" tIns="46205" rIns="92409" bIns="46205" rtlCol="0" anchor="b"/>
          <a:lstStyle>
            <a:lvl1pPr algn="r">
              <a:defRPr sz="1200"/>
            </a:lvl1pPr>
          </a:lstStyle>
          <a:p>
            <a:fld id="{9457A5B8-55FF-4161-AE6F-58BC79376119}" type="slidenum">
              <a:rPr lang="fr-FR" smtClean="0"/>
              <a:pPr/>
              <a:t>‹#›</a:t>
            </a:fld>
            <a:endParaRPr lang="fr-FR"/>
          </a:p>
        </p:txBody>
      </p:sp>
    </p:spTree>
    <p:extLst>
      <p:ext uri="{BB962C8B-B14F-4D97-AF65-F5344CB8AC3E}">
        <p14:creationId xmlns:p14="http://schemas.microsoft.com/office/powerpoint/2010/main" val="805320069"/>
      </p:ext>
    </p:extLst>
  </p:cSld>
  <p:clrMap bg1="lt1" tx1="dk1" bg2="lt2" tx2="dk2" accent1="accent1" accent2="accent2" accent3="accent3" accent4="accent4" accent5="accent5" accent6="accent6" hlink="hlink" folHlink="folHlink"/>
  <p:hf sldNum="0" ftr="0"/>
  <p:notesStyle>
    <a:lvl1pPr algn="r" rtl="1" fontAlgn="base">
      <a:spcBef>
        <a:spcPct val="30000"/>
      </a:spcBef>
      <a:spcAft>
        <a:spcPct val="0"/>
      </a:spcAft>
      <a:defRPr sz="1200" kern="1200">
        <a:solidFill>
          <a:schemeClr val="tx1"/>
        </a:solidFill>
        <a:latin typeface="Arial" charset="0"/>
        <a:ea typeface="+mn-ea"/>
        <a:cs typeface="Arial" charset="0"/>
      </a:defRPr>
    </a:lvl1pPr>
    <a:lvl2pPr marL="457200" algn="r" rtl="1" fontAlgn="base">
      <a:spcBef>
        <a:spcPct val="30000"/>
      </a:spcBef>
      <a:spcAft>
        <a:spcPct val="0"/>
      </a:spcAft>
      <a:defRPr sz="1200" kern="1200">
        <a:solidFill>
          <a:schemeClr val="tx1"/>
        </a:solidFill>
        <a:latin typeface="Arial" charset="0"/>
        <a:ea typeface="+mn-ea"/>
        <a:cs typeface="Arial" charset="0"/>
      </a:defRPr>
    </a:lvl2pPr>
    <a:lvl3pPr marL="914400" algn="r" rtl="1" fontAlgn="base">
      <a:spcBef>
        <a:spcPct val="30000"/>
      </a:spcBef>
      <a:spcAft>
        <a:spcPct val="0"/>
      </a:spcAft>
      <a:defRPr sz="1200" kern="1200">
        <a:solidFill>
          <a:schemeClr val="tx1"/>
        </a:solidFill>
        <a:latin typeface="Arial" charset="0"/>
        <a:ea typeface="+mn-ea"/>
        <a:cs typeface="Arial" charset="0"/>
      </a:defRPr>
    </a:lvl3pPr>
    <a:lvl4pPr marL="1371600" algn="r" rtl="1" fontAlgn="base">
      <a:spcBef>
        <a:spcPct val="30000"/>
      </a:spcBef>
      <a:spcAft>
        <a:spcPct val="0"/>
      </a:spcAft>
      <a:defRPr sz="1200" kern="1200">
        <a:solidFill>
          <a:schemeClr val="tx1"/>
        </a:solidFill>
        <a:latin typeface="Arial" charset="0"/>
        <a:ea typeface="+mn-ea"/>
        <a:cs typeface="Arial" charset="0"/>
      </a:defRPr>
    </a:lvl4pPr>
    <a:lvl5pPr marL="1828800" algn="r" rtl="1"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Header Placeholder 3"/>
          <p:cNvSpPr>
            <a:spLocks noGrp="1"/>
          </p:cNvSpPr>
          <p:nvPr>
            <p:ph type="hdr" sz="quarter" idx="10"/>
          </p:nvPr>
        </p:nvSpPr>
        <p:spPr/>
        <p:txBody>
          <a:bodyPr/>
          <a:lstStyle/>
          <a:p>
            <a:r>
              <a:rPr lang="en-US" smtClean="0"/>
              <a:t>GO Training on Contact Tracing</a:t>
            </a:r>
            <a:endParaRPr lang="en-GB"/>
          </a:p>
        </p:txBody>
      </p:sp>
      <p:sp>
        <p:nvSpPr>
          <p:cNvPr id="5" name="Date Placeholder 4"/>
          <p:cNvSpPr>
            <a:spLocks noGrp="1"/>
          </p:cNvSpPr>
          <p:nvPr>
            <p:ph type="dt" idx="11"/>
          </p:nvPr>
        </p:nvSpPr>
        <p:spPr/>
        <p:txBody>
          <a:bodyPr/>
          <a:lstStyle/>
          <a:p>
            <a:fld id="{60F3B9C0-65E3-4BFF-87AF-19089B62EC54}" type="datetime1">
              <a:rPr lang="fr-FR" smtClean="0"/>
              <a:pPr/>
              <a:t>18/03/2015</a:t>
            </a:fld>
            <a:endParaRPr lang="fr-FR"/>
          </a:p>
        </p:txBody>
      </p:sp>
    </p:spTree>
    <p:extLst>
      <p:ext uri="{BB962C8B-B14F-4D97-AF65-F5344CB8AC3E}">
        <p14:creationId xmlns:p14="http://schemas.microsoft.com/office/powerpoint/2010/main" val="14471349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xfrm>
            <a:off x="781050" y="741363"/>
            <a:ext cx="5235575" cy="3702050"/>
          </a:xfrm>
          <a:prstGeom prst="rect">
            <a:avLst/>
          </a:prstGeom>
          <a:noFill/>
          <a:ln>
            <a:solidFill>
              <a:srgbClr val="000000"/>
            </a:solidFill>
            <a:miter lim="800000"/>
            <a:headEnd/>
            <a:tailEnd/>
          </a:ln>
        </p:spPr>
      </p:sp>
      <p:sp>
        <p:nvSpPr>
          <p:cNvPr id="46083" name="Notes Placeholder 2"/>
          <p:cNvSpPr>
            <a:spLocks noGrp="1"/>
          </p:cNvSpPr>
          <p:nvPr>
            <p:ph type="body" idx="1"/>
          </p:nvPr>
        </p:nvSpPr>
        <p:spPr>
          <a:xfrm>
            <a:off x="680254" y="4690030"/>
            <a:ext cx="5437168" cy="4442935"/>
          </a:xfrm>
          <a:prstGeom prst="rect">
            <a:avLst/>
          </a:prstGeom>
          <a:noFill/>
        </p:spPr>
        <p:txBody>
          <a:bodyPr/>
          <a:lstStyle/>
          <a:p>
            <a:pPr algn="l">
              <a:buFontTx/>
              <a:buNone/>
            </a:pPr>
            <a:r>
              <a:rPr lang="en-US" sz="1100" dirty="0" smtClean="0">
                <a:latin typeface="+mn-lt"/>
              </a:rPr>
              <a:t>- Expand on the last point by stating that this is precisely why we need communities to help us help them.</a:t>
            </a:r>
          </a:p>
          <a:p>
            <a:pPr algn="l">
              <a:defRPr/>
            </a:pPr>
            <a:r>
              <a:rPr lang="en-US" sz="1100" dirty="0" smtClean="0">
                <a:latin typeface="+mn-lt"/>
              </a:rPr>
              <a:t>- Self-initiated report would be very helpful in improving efficiency in reporting. But we first need people to understand the need to report and to do so timely. They also have to feel “good” about reporting so they wouldn’t be subjected to negative consequences such as retaliation.</a:t>
            </a:r>
          </a:p>
          <a:p>
            <a:pPr algn="l">
              <a:buFontTx/>
              <a:buNone/>
            </a:pPr>
            <a:r>
              <a:rPr lang="en-US" sz="1100" dirty="0" smtClean="0">
                <a:latin typeface="+mn-lt"/>
              </a:rPr>
              <a:t>- Initial relationship is important in building rapport and trust</a:t>
            </a:r>
          </a:p>
          <a:p>
            <a:pPr algn="l">
              <a:buFontTx/>
              <a:buNone/>
            </a:pPr>
            <a:r>
              <a:rPr lang="en-US" sz="1100" dirty="0" smtClean="0">
                <a:latin typeface="+mn-lt"/>
              </a:rPr>
              <a:t>- Correct knowledge transfer could have an immediate effect. On the other hand, unsuccessful knowledge transfer / training will lead to prolonged effort and consume more resources.</a:t>
            </a:r>
          </a:p>
          <a:p>
            <a:pPr algn="l">
              <a:buFontTx/>
              <a:buNone/>
            </a:pPr>
            <a:r>
              <a:rPr lang="en-US" sz="1100" dirty="0" smtClean="0">
                <a:latin typeface="+mn-lt"/>
              </a:rPr>
              <a:t>- No “one size fits all” approach – The integrity of technical (epidemiological) standards must remain, but how contact tracing/monitoring activities are </a:t>
            </a:r>
          </a:p>
          <a:p>
            <a:pPr algn="l">
              <a:buFontTx/>
              <a:buNone/>
            </a:pPr>
            <a:r>
              <a:rPr lang="en-US" sz="1100" dirty="0" smtClean="0">
                <a:latin typeface="+mn-lt"/>
              </a:rPr>
              <a:t>implemented may differ significantly from community to community.</a:t>
            </a:r>
          </a:p>
          <a:p>
            <a:pPr algn="l">
              <a:buFontTx/>
              <a:buNone/>
            </a:pPr>
            <a:endParaRPr lang="en-US" sz="1100" dirty="0" smtClean="0">
              <a:latin typeface="+mn-lt"/>
            </a:endParaRPr>
          </a:p>
        </p:txBody>
      </p:sp>
      <p:sp>
        <p:nvSpPr>
          <p:cNvPr id="46084" name="Header Placeholder 3"/>
          <p:cNvSpPr>
            <a:spLocks noGrp="1"/>
          </p:cNvSpPr>
          <p:nvPr>
            <p:ph type="hdr" sz="quarter"/>
          </p:nvPr>
        </p:nvSpPr>
        <p:spPr>
          <a:noFill/>
          <a:ln>
            <a:miter lim="800000"/>
            <a:headEnd/>
            <a:tailEnd/>
          </a:ln>
        </p:spPr>
        <p:txBody>
          <a:bodyPr/>
          <a:lstStyle/>
          <a:p>
            <a:r>
              <a:rPr lang="en-US" smtClean="0"/>
              <a:t>GO Training on Contact Tracing</a:t>
            </a:r>
            <a:endParaRPr lang="en-GB" smtClean="0"/>
          </a:p>
        </p:txBody>
      </p:sp>
      <p:sp>
        <p:nvSpPr>
          <p:cNvPr id="46085" name="Date Placeholder 4"/>
          <p:cNvSpPr>
            <a:spLocks noGrp="1"/>
          </p:cNvSpPr>
          <p:nvPr>
            <p:ph type="dt" sz="quarter" idx="1"/>
          </p:nvPr>
        </p:nvSpPr>
        <p:spPr>
          <a:xfrm>
            <a:off x="3849911" y="0"/>
            <a:ext cx="2946144" cy="494191"/>
          </a:xfrm>
          <a:prstGeom prst="rect">
            <a:avLst/>
          </a:prstGeom>
          <a:noFill/>
          <a:ln>
            <a:miter lim="800000"/>
            <a:headEnd/>
            <a:tailEnd/>
          </a:ln>
        </p:spPr>
        <p:txBody>
          <a:bodyPr/>
          <a:lstStyle/>
          <a:p>
            <a:fld id="{57A2B8A2-8EAF-496E-A2EA-A9475FC87F8A}" type="datetime1">
              <a:rPr lang="en-GB" smtClean="0"/>
              <a:pPr/>
              <a:t>18/03/2015</a:t>
            </a:fld>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xfrm>
            <a:off x="781050" y="741363"/>
            <a:ext cx="5232400" cy="3700462"/>
          </a:xfrm>
          <a:prstGeom prst="rect">
            <a:avLst/>
          </a:prstGeom>
          <a:noFill/>
          <a:ln>
            <a:solidFill>
              <a:srgbClr val="000000"/>
            </a:solidFill>
            <a:miter lim="800000"/>
            <a:headEnd/>
            <a:tailEnd/>
          </a:ln>
        </p:spPr>
      </p:sp>
      <p:sp>
        <p:nvSpPr>
          <p:cNvPr id="47107" name="Notes Placeholder 2"/>
          <p:cNvSpPr>
            <a:spLocks noGrp="1"/>
          </p:cNvSpPr>
          <p:nvPr>
            <p:ph type="body" idx="1"/>
          </p:nvPr>
        </p:nvSpPr>
        <p:spPr>
          <a:xfrm>
            <a:off x="680254" y="4690030"/>
            <a:ext cx="5437168" cy="4442935"/>
          </a:xfrm>
          <a:prstGeom prst="rect">
            <a:avLst/>
          </a:prstGeom>
          <a:noFill/>
        </p:spPr>
        <p:txBody>
          <a:bodyPr/>
          <a:lstStyle/>
          <a:p>
            <a:pPr algn="l"/>
            <a:r>
              <a:rPr lang="en-GB" dirty="0" smtClean="0"/>
              <a:t>This is a flow chart showing how cases are identified and handled. Similarly, it illustrates what happens to contacts once they are generated.</a:t>
            </a:r>
          </a:p>
          <a:p>
            <a:pPr algn="l"/>
            <a:endParaRPr lang="en-GB" dirty="0" smtClean="0"/>
          </a:p>
          <a:p>
            <a:pPr algn="l"/>
            <a:r>
              <a:rPr lang="en-GB" dirty="0" smtClean="0"/>
              <a:t>The figure also shows responsibilities of surveillance staff. Once case investigation has been completed with all relevant contacts identified by the investigation team, the information on contacts (personal identifiers including their name, age, address, and relationship to the case) is passed onto the contact tracing coordinator or supervisor at the district level. Monitoring is done by actual members of the community (familiarity with geography, people, language).</a:t>
            </a:r>
          </a:p>
        </p:txBody>
      </p:sp>
      <p:sp>
        <p:nvSpPr>
          <p:cNvPr id="47108" name="Date Placeholder 3"/>
          <p:cNvSpPr>
            <a:spLocks noGrp="1"/>
          </p:cNvSpPr>
          <p:nvPr>
            <p:ph type="dt" sz="quarter" idx="1"/>
          </p:nvPr>
        </p:nvSpPr>
        <p:spPr>
          <a:xfrm>
            <a:off x="3849911" y="0"/>
            <a:ext cx="2946144" cy="494191"/>
          </a:xfrm>
          <a:prstGeom prst="rect">
            <a:avLst/>
          </a:prstGeom>
          <a:noFill/>
          <a:ln>
            <a:miter lim="800000"/>
            <a:headEnd/>
            <a:tailEnd/>
          </a:ln>
        </p:spPr>
        <p:txBody>
          <a:bodyPr/>
          <a:lstStyle/>
          <a:p>
            <a:fld id="{F63DAD77-940C-453C-92DE-C7CCF6A04DC7}" type="datetime1">
              <a:rPr lang="en-GB" smtClean="0"/>
              <a:pPr/>
              <a:t>18/03/2015</a:t>
            </a:fld>
            <a:endParaRPr lang="en-GB" smtClean="0"/>
          </a:p>
        </p:txBody>
      </p:sp>
      <p:sp>
        <p:nvSpPr>
          <p:cNvPr id="47109" name="Header Placeholder 4"/>
          <p:cNvSpPr>
            <a:spLocks noGrp="1"/>
          </p:cNvSpPr>
          <p:nvPr>
            <p:ph type="hdr" sz="quarter"/>
          </p:nvPr>
        </p:nvSpPr>
        <p:spPr>
          <a:noFill/>
          <a:ln>
            <a:miter lim="800000"/>
            <a:headEnd/>
            <a:tailEnd/>
          </a:ln>
        </p:spPr>
        <p:txBody>
          <a:bodyPr/>
          <a:lstStyle/>
          <a:p>
            <a:r>
              <a:rPr lang="en-US" smtClean="0"/>
              <a:t>GO Training on Contact Tracing</a:t>
            </a:r>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xfrm>
            <a:off x="781050" y="741363"/>
            <a:ext cx="5232400" cy="3700462"/>
          </a:xfrm>
          <a:prstGeom prst="rect">
            <a:avLst/>
          </a:prstGeom>
          <a:noFill/>
          <a:ln>
            <a:solidFill>
              <a:srgbClr val="000000"/>
            </a:solidFill>
            <a:miter lim="800000"/>
            <a:headEnd/>
            <a:tailEnd/>
          </a:ln>
        </p:spPr>
      </p:sp>
      <p:sp>
        <p:nvSpPr>
          <p:cNvPr id="48131" name="Notes Placeholder 2"/>
          <p:cNvSpPr>
            <a:spLocks noGrp="1"/>
          </p:cNvSpPr>
          <p:nvPr>
            <p:ph type="body" idx="1"/>
          </p:nvPr>
        </p:nvSpPr>
        <p:spPr>
          <a:xfrm>
            <a:off x="680254" y="4690030"/>
            <a:ext cx="5437168" cy="4442935"/>
          </a:xfrm>
          <a:prstGeom prst="rect">
            <a:avLst/>
          </a:prstGeom>
          <a:noFill/>
        </p:spPr>
        <p:txBody>
          <a:bodyPr/>
          <a:lstStyle/>
          <a:p>
            <a:pPr algn="l">
              <a:buFontTx/>
              <a:buNone/>
            </a:pPr>
            <a:r>
              <a:rPr lang="en-GB" sz="1100" dirty="0" smtClean="0">
                <a:latin typeface="+mn-lt"/>
              </a:rPr>
              <a:t>This is a way in which contact tracing is typically done. A public health worker,</a:t>
            </a:r>
            <a:r>
              <a:rPr lang="en-GB" sz="1100" baseline="0" dirty="0" smtClean="0">
                <a:latin typeface="+mn-lt"/>
              </a:rPr>
              <a:t> such as a surveillance officer, directly reaches out to a contact and monitors the contact everyday for 21 days. This approach works well in </a:t>
            </a:r>
            <a:r>
              <a:rPr lang="en-GB" sz="1100" dirty="0" smtClean="0">
                <a:latin typeface="+mn-lt"/>
              </a:rPr>
              <a:t>areas with low transmission, or a very specific group of individuals who need to be traced and monitored (e.g., healthcare workers in a hospital) or for close contacts at higher risk (e.g. close family members).</a:t>
            </a:r>
            <a:endParaRPr lang="en-US" sz="1100" dirty="0" smtClean="0">
              <a:latin typeface="+mn-lt"/>
            </a:endParaRPr>
          </a:p>
          <a:p>
            <a:pPr algn="l">
              <a:buFontTx/>
              <a:buNone/>
            </a:pPr>
            <a:endParaRPr lang="en-GB" sz="1100" dirty="0" smtClean="0">
              <a:latin typeface="+mn-lt"/>
            </a:endParaRPr>
          </a:p>
          <a:p>
            <a:pPr algn="l">
              <a:buFontTx/>
              <a:buNone/>
            </a:pPr>
            <a:r>
              <a:rPr lang="en-GB" sz="1100" dirty="0" smtClean="0">
                <a:latin typeface="+mn-lt"/>
              </a:rPr>
              <a:t>With more contacts over larger areas, effort needs to increase, and it becomes time consuming and </a:t>
            </a:r>
            <a:r>
              <a:rPr lang="en-GB" sz="1100" dirty="0" err="1" smtClean="0">
                <a:latin typeface="+mn-lt"/>
              </a:rPr>
              <a:t>labor-intensive</a:t>
            </a:r>
            <a:r>
              <a:rPr lang="en-GB" sz="1100" dirty="0" smtClean="0">
                <a:latin typeface="+mn-lt"/>
              </a:rPr>
              <a:t>. We will not go into</a:t>
            </a:r>
            <a:r>
              <a:rPr lang="en-GB" sz="1100" baseline="0" dirty="0" smtClean="0">
                <a:latin typeface="+mn-lt"/>
              </a:rPr>
              <a:t> different strategies of contact tracing</a:t>
            </a:r>
            <a:r>
              <a:rPr lang="en-GB" sz="1100" dirty="0" smtClean="0">
                <a:latin typeface="+mn-lt"/>
              </a:rPr>
              <a:t>.</a:t>
            </a:r>
          </a:p>
        </p:txBody>
      </p:sp>
      <p:sp>
        <p:nvSpPr>
          <p:cNvPr id="48132" name="Date Placeholder 3"/>
          <p:cNvSpPr>
            <a:spLocks noGrp="1"/>
          </p:cNvSpPr>
          <p:nvPr>
            <p:ph type="dt" sz="quarter" idx="1"/>
          </p:nvPr>
        </p:nvSpPr>
        <p:spPr>
          <a:xfrm>
            <a:off x="3849911" y="0"/>
            <a:ext cx="2946144" cy="494191"/>
          </a:xfrm>
          <a:prstGeom prst="rect">
            <a:avLst/>
          </a:prstGeom>
          <a:noFill/>
          <a:ln>
            <a:miter lim="800000"/>
            <a:headEnd/>
            <a:tailEnd/>
          </a:ln>
        </p:spPr>
        <p:txBody>
          <a:bodyPr/>
          <a:lstStyle/>
          <a:p>
            <a:fld id="{55F89715-C573-4C92-B778-7B612B6E7F85}" type="datetime1">
              <a:rPr lang="en-GB" smtClean="0"/>
              <a:pPr/>
              <a:t>18/03/2015</a:t>
            </a:fld>
            <a:endParaRPr lang="en-GB" smtClean="0"/>
          </a:p>
        </p:txBody>
      </p:sp>
      <p:sp>
        <p:nvSpPr>
          <p:cNvPr id="48133" name="Header Placeholder 4"/>
          <p:cNvSpPr>
            <a:spLocks noGrp="1"/>
          </p:cNvSpPr>
          <p:nvPr>
            <p:ph type="hdr" sz="quarter"/>
          </p:nvPr>
        </p:nvSpPr>
        <p:spPr>
          <a:noFill/>
          <a:ln>
            <a:miter lim="800000"/>
            <a:headEnd/>
            <a:tailEnd/>
          </a:ln>
        </p:spPr>
        <p:txBody>
          <a:bodyPr/>
          <a:lstStyle/>
          <a:p>
            <a:r>
              <a:rPr lang="en-US" smtClean="0"/>
              <a:t>GO Training on Contact Tracing</a:t>
            </a:r>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xfrm>
            <a:off x="781050" y="741363"/>
            <a:ext cx="5232400" cy="3700462"/>
          </a:xfrm>
          <a:prstGeom prst="rect">
            <a:avLst/>
          </a:prstGeom>
          <a:noFill/>
          <a:ln>
            <a:solidFill>
              <a:srgbClr val="000000"/>
            </a:solidFill>
            <a:miter lim="800000"/>
            <a:headEnd/>
            <a:tailEnd/>
          </a:ln>
        </p:spPr>
      </p:sp>
      <p:sp>
        <p:nvSpPr>
          <p:cNvPr id="47107" name="Notes Placeholder 2"/>
          <p:cNvSpPr>
            <a:spLocks noGrp="1"/>
          </p:cNvSpPr>
          <p:nvPr>
            <p:ph type="body" idx="1"/>
          </p:nvPr>
        </p:nvSpPr>
        <p:spPr>
          <a:xfrm>
            <a:off x="680254" y="4690030"/>
            <a:ext cx="5437168" cy="4442935"/>
          </a:xfrm>
          <a:prstGeom prst="rect">
            <a:avLst/>
          </a:prstGeom>
        </p:spPr>
        <p:txBody>
          <a:bodyPr/>
          <a:lstStyle/>
          <a:p>
            <a:pPr algn="l">
              <a:spcBef>
                <a:spcPct val="80000"/>
              </a:spcBef>
              <a:buClr>
                <a:srgbClr val="1E7FB8"/>
              </a:buClr>
              <a:defRPr/>
            </a:pPr>
            <a:r>
              <a:rPr lang="en-GB" sz="1100" kern="0" dirty="0">
                <a:solidFill>
                  <a:srgbClr val="000066"/>
                </a:solidFill>
                <a:latin typeface="Calibri" panose="020F0502020204030204" pitchFamily="34" charset="0"/>
                <a:cs typeface="Calibri" panose="020F0502020204030204" pitchFamily="34" charset="0"/>
              </a:rPr>
              <a:t>Cultural, social and/or political acceptability could impede or accelerate outbreak response</a:t>
            </a:r>
          </a:p>
          <a:p>
            <a:pPr algn="l">
              <a:spcBef>
                <a:spcPct val="80000"/>
              </a:spcBef>
              <a:buClr>
                <a:srgbClr val="1E7FB8"/>
              </a:buClr>
              <a:defRPr/>
            </a:pPr>
            <a:r>
              <a:rPr lang="en-GB" sz="1100" kern="0" dirty="0">
                <a:solidFill>
                  <a:srgbClr val="000066"/>
                </a:solidFill>
                <a:latin typeface="Calibri" panose="020F0502020204030204" pitchFamily="34" charset="0"/>
                <a:cs typeface="Calibri" panose="020F0502020204030204" pitchFamily="34" charset="0"/>
              </a:rPr>
              <a:t>Initially, we want people to accept and help us perform important work in their communities. Over time, we want them to be engaged as much as possible in both active and passive surveillance (see point #2).</a:t>
            </a:r>
          </a:p>
          <a:p>
            <a:pPr algn="l">
              <a:spcBef>
                <a:spcPct val="80000"/>
              </a:spcBef>
              <a:buClr>
                <a:srgbClr val="1E7FB8"/>
              </a:buClr>
              <a:defRPr/>
            </a:pPr>
            <a:r>
              <a:rPr lang="en-GB" sz="1100" kern="0" dirty="0">
                <a:solidFill>
                  <a:srgbClr val="000066"/>
                </a:solidFill>
                <a:latin typeface="Calibri" panose="020F0502020204030204" pitchFamily="34" charset="0"/>
                <a:cs typeface="Calibri" panose="020F0502020204030204" pitchFamily="34" charset="0"/>
              </a:rPr>
              <a:t>There is no “one size fits all” – flexibility is needed</a:t>
            </a:r>
          </a:p>
          <a:p>
            <a:pPr algn="l">
              <a:defRPr/>
            </a:pPr>
            <a:endParaRPr lang="en-GB" sz="1100" dirty="0" smtClean="0">
              <a:latin typeface="Calibri" panose="020F0502020204030204" pitchFamily="34" charset="0"/>
              <a:cs typeface="Calibri" panose="020F0502020204030204" pitchFamily="34" charset="0"/>
            </a:endParaRPr>
          </a:p>
        </p:txBody>
      </p:sp>
      <p:sp>
        <p:nvSpPr>
          <p:cNvPr id="50180" name="Date Placeholder 3"/>
          <p:cNvSpPr>
            <a:spLocks noGrp="1"/>
          </p:cNvSpPr>
          <p:nvPr>
            <p:ph type="dt" sz="quarter" idx="1"/>
          </p:nvPr>
        </p:nvSpPr>
        <p:spPr>
          <a:xfrm>
            <a:off x="3849911" y="0"/>
            <a:ext cx="2946144" cy="494191"/>
          </a:xfrm>
          <a:prstGeom prst="rect">
            <a:avLst/>
          </a:prstGeom>
          <a:noFill/>
          <a:ln>
            <a:miter lim="800000"/>
            <a:headEnd/>
            <a:tailEnd/>
          </a:ln>
        </p:spPr>
        <p:txBody>
          <a:bodyPr/>
          <a:lstStyle/>
          <a:p>
            <a:fld id="{0653063B-01B5-4D8F-BE2C-ACF9EDC54CE9}" type="datetime1">
              <a:rPr lang="en-GB" smtClean="0"/>
              <a:pPr/>
              <a:t>18/03/2015</a:t>
            </a:fld>
            <a:endParaRPr lang="en-GB" smtClean="0"/>
          </a:p>
        </p:txBody>
      </p:sp>
      <p:sp>
        <p:nvSpPr>
          <p:cNvPr id="50181" name="Header Placeholder 4"/>
          <p:cNvSpPr>
            <a:spLocks noGrp="1"/>
          </p:cNvSpPr>
          <p:nvPr>
            <p:ph type="hdr" sz="quarter"/>
          </p:nvPr>
        </p:nvSpPr>
        <p:spPr>
          <a:noFill/>
          <a:ln>
            <a:miter lim="800000"/>
            <a:headEnd/>
            <a:tailEnd/>
          </a:ln>
        </p:spPr>
        <p:txBody>
          <a:bodyPr/>
          <a:lstStyle/>
          <a:p>
            <a:r>
              <a:rPr lang="en-US" smtClean="0"/>
              <a:t>GO Training on Contact Tracing</a:t>
            </a:r>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Header Placeholder 3"/>
          <p:cNvSpPr>
            <a:spLocks noGrp="1"/>
          </p:cNvSpPr>
          <p:nvPr>
            <p:ph type="hdr" sz="quarter" idx="10"/>
          </p:nvPr>
        </p:nvSpPr>
        <p:spPr/>
        <p:txBody>
          <a:bodyPr/>
          <a:lstStyle/>
          <a:p>
            <a:r>
              <a:rPr lang="en-US" smtClean="0"/>
              <a:t>GO Training on Contact Tracing</a:t>
            </a:r>
            <a:endParaRPr lang="en-GB"/>
          </a:p>
        </p:txBody>
      </p:sp>
      <p:sp>
        <p:nvSpPr>
          <p:cNvPr id="5" name="Date Placeholder 4"/>
          <p:cNvSpPr>
            <a:spLocks noGrp="1"/>
          </p:cNvSpPr>
          <p:nvPr>
            <p:ph type="dt" idx="11"/>
          </p:nvPr>
        </p:nvSpPr>
        <p:spPr/>
        <p:txBody>
          <a:bodyPr/>
          <a:lstStyle/>
          <a:p>
            <a:fld id="{4E6C1829-73A7-48BE-834C-FB452E05E344}" type="datetime1">
              <a:rPr lang="fr-FR" smtClean="0"/>
              <a:pPr/>
              <a:t>18/03/2015</a:t>
            </a:fld>
            <a:endParaRPr lang="fr-FR"/>
          </a:p>
        </p:txBody>
      </p:sp>
    </p:spTree>
    <p:extLst>
      <p:ext uri="{BB962C8B-B14F-4D97-AF65-F5344CB8AC3E}">
        <p14:creationId xmlns:p14="http://schemas.microsoft.com/office/powerpoint/2010/main" val="37281987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Header Placeholder 3"/>
          <p:cNvSpPr>
            <a:spLocks noGrp="1"/>
          </p:cNvSpPr>
          <p:nvPr>
            <p:ph type="hdr" sz="quarter" idx="10"/>
          </p:nvPr>
        </p:nvSpPr>
        <p:spPr/>
        <p:txBody>
          <a:bodyPr/>
          <a:lstStyle/>
          <a:p>
            <a:r>
              <a:rPr lang="en-US" smtClean="0"/>
              <a:t>GO Training on Contact Tracing</a:t>
            </a:r>
            <a:endParaRPr lang="en-GB"/>
          </a:p>
        </p:txBody>
      </p:sp>
      <p:sp>
        <p:nvSpPr>
          <p:cNvPr id="5" name="Date Placeholder 4"/>
          <p:cNvSpPr>
            <a:spLocks noGrp="1"/>
          </p:cNvSpPr>
          <p:nvPr>
            <p:ph type="dt" idx="11"/>
          </p:nvPr>
        </p:nvSpPr>
        <p:spPr/>
        <p:txBody>
          <a:bodyPr/>
          <a:lstStyle/>
          <a:p>
            <a:fld id="{4CD24AE7-599D-4299-92E5-B0EAB3160789}" type="datetime1">
              <a:rPr lang="fr-FR" smtClean="0"/>
              <a:pPr/>
              <a:t>18/03/2015</a:t>
            </a:fld>
            <a:endParaRPr lang="fr-FR"/>
          </a:p>
        </p:txBody>
      </p:sp>
    </p:spTree>
    <p:extLst>
      <p:ext uri="{BB962C8B-B14F-4D97-AF65-F5344CB8AC3E}">
        <p14:creationId xmlns:p14="http://schemas.microsoft.com/office/powerpoint/2010/main" val="7958730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Header Placeholder 3"/>
          <p:cNvSpPr>
            <a:spLocks noGrp="1"/>
          </p:cNvSpPr>
          <p:nvPr>
            <p:ph type="hdr" sz="quarter" idx="10"/>
          </p:nvPr>
        </p:nvSpPr>
        <p:spPr/>
        <p:txBody>
          <a:bodyPr/>
          <a:lstStyle/>
          <a:p>
            <a:r>
              <a:rPr lang="en-US" smtClean="0"/>
              <a:t>GO Training on Contact Tracing</a:t>
            </a:r>
            <a:endParaRPr lang="en-GB"/>
          </a:p>
        </p:txBody>
      </p:sp>
      <p:sp>
        <p:nvSpPr>
          <p:cNvPr id="5" name="Date Placeholder 4"/>
          <p:cNvSpPr>
            <a:spLocks noGrp="1"/>
          </p:cNvSpPr>
          <p:nvPr>
            <p:ph type="dt" idx="11"/>
          </p:nvPr>
        </p:nvSpPr>
        <p:spPr/>
        <p:txBody>
          <a:bodyPr/>
          <a:lstStyle/>
          <a:p>
            <a:fld id="{A52501E9-2F5C-44DF-B23C-8A2E4739B0BC}" type="datetime1">
              <a:rPr lang="fr-FR" smtClean="0"/>
              <a:pPr/>
              <a:t>18/03/2015</a:t>
            </a:fld>
            <a:endParaRPr lang="fr-FR"/>
          </a:p>
        </p:txBody>
      </p:sp>
    </p:spTree>
    <p:extLst>
      <p:ext uri="{BB962C8B-B14F-4D97-AF65-F5344CB8AC3E}">
        <p14:creationId xmlns:p14="http://schemas.microsoft.com/office/powerpoint/2010/main" val="35840390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Header Placeholder 3"/>
          <p:cNvSpPr>
            <a:spLocks noGrp="1"/>
          </p:cNvSpPr>
          <p:nvPr>
            <p:ph type="hdr" sz="quarter" idx="10"/>
          </p:nvPr>
        </p:nvSpPr>
        <p:spPr/>
        <p:txBody>
          <a:bodyPr/>
          <a:lstStyle/>
          <a:p>
            <a:r>
              <a:rPr lang="en-US" smtClean="0"/>
              <a:t>GO Training on Contact Tracing</a:t>
            </a:r>
            <a:endParaRPr lang="en-GB"/>
          </a:p>
        </p:txBody>
      </p:sp>
      <p:sp>
        <p:nvSpPr>
          <p:cNvPr id="5" name="Date Placeholder 4"/>
          <p:cNvSpPr>
            <a:spLocks noGrp="1"/>
          </p:cNvSpPr>
          <p:nvPr>
            <p:ph type="dt" idx="11"/>
          </p:nvPr>
        </p:nvSpPr>
        <p:spPr/>
        <p:txBody>
          <a:bodyPr/>
          <a:lstStyle/>
          <a:p>
            <a:fld id="{4CD24AE7-599D-4299-92E5-B0EAB3160789}" type="datetime1">
              <a:rPr lang="fr-FR" smtClean="0"/>
              <a:pPr/>
              <a:t>18/03/2015</a:t>
            </a:fld>
            <a:endParaRPr lang="fr-FR"/>
          </a:p>
        </p:txBody>
      </p:sp>
    </p:spTree>
    <p:extLst>
      <p:ext uri="{BB962C8B-B14F-4D97-AF65-F5344CB8AC3E}">
        <p14:creationId xmlns:p14="http://schemas.microsoft.com/office/powerpoint/2010/main" val="7958730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fr-FR" sz="1100" dirty="0">
              <a:latin typeface="+mn-lt"/>
            </a:endParaRPr>
          </a:p>
        </p:txBody>
      </p:sp>
      <p:sp>
        <p:nvSpPr>
          <p:cNvPr id="4" name="Header Placeholder 3"/>
          <p:cNvSpPr>
            <a:spLocks noGrp="1"/>
          </p:cNvSpPr>
          <p:nvPr>
            <p:ph type="hdr" sz="quarter" idx="10"/>
          </p:nvPr>
        </p:nvSpPr>
        <p:spPr/>
        <p:txBody>
          <a:bodyPr/>
          <a:lstStyle/>
          <a:p>
            <a:r>
              <a:rPr lang="en-US" smtClean="0"/>
              <a:t>GO Training on Contact Tracing</a:t>
            </a:r>
            <a:endParaRPr lang="en-GB"/>
          </a:p>
        </p:txBody>
      </p:sp>
      <p:sp>
        <p:nvSpPr>
          <p:cNvPr id="5" name="Date Placeholder 4"/>
          <p:cNvSpPr>
            <a:spLocks noGrp="1"/>
          </p:cNvSpPr>
          <p:nvPr>
            <p:ph type="dt" idx="11"/>
          </p:nvPr>
        </p:nvSpPr>
        <p:spPr/>
        <p:txBody>
          <a:bodyPr/>
          <a:lstStyle/>
          <a:p>
            <a:fld id="{0C5F140E-FEEB-4CFD-AD00-CEA7D6DEB81C}" type="datetime1">
              <a:rPr lang="fr-FR" smtClean="0"/>
              <a:pPr/>
              <a:t>18/03/2015</a:t>
            </a:fld>
            <a:endParaRPr lang="fr-FR"/>
          </a:p>
        </p:txBody>
      </p:sp>
    </p:spTree>
    <p:extLst>
      <p:ext uri="{BB962C8B-B14F-4D97-AF65-F5344CB8AC3E}">
        <p14:creationId xmlns:p14="http://schemas.microsoft.com/office/powerpoint/2010/main" val="3627943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Header Placeholder 3"/>
          <p:cNvSpPr>
            <a:spLocks noGrp="1"/>
          </p:cNvSpPr>
          <p:nvPr>
            <p:ph type="hdr" sz="quarter" idx="10"/>
          </p:nvPr>
        </p:nvSpPr>
        <p:spPr/>
        <p:txBody>
          <a:bodyPr/>
          <a:lstStyle/>
          <a:p>
            <a:r>
              <a:rPr lang="en-US" smtClean="0"/>
              <a:t>GO Training on Contact Tracing</a:t>
            </a:r>
            <a:endParaRPr lang="en-GB"/>
          </a:p>
        </p:txBody>
      </p:sp>
      <p:sp>
        <p:nvSpPr>
          <p:cNvPr id="5" name="Date Placeholder 4"/>
          <p:cNvSpPr>
            <a:spLocks noGrp="1"/>
          </p:cNvSpPr>
          <p:nvPr>
            <p:ph type="dt" idx="11"/>
          </p:nvPr>
        </p:nvSpPr>
        <p:spPr/>
        <p:txBody>
          <a:bodyPr/>
          <a:lstStyle/>
          <a:p>
            <a:fld id="{6503140C-EFC6-4E0B-BDAA-90B338BF5093}" type="datetime1">
              <a:rPr lang="fr-FR" smtClean="0"/>
              <a:pPr/>
              <a:t>18/03/2015</a:t>
            </a:fld>
            <a:endParaRPr lang="fr-FR"/>
          </a:p>
        </p:txBody>
      </p:sp>
    </p:spTree>
    <p:extLst>
      <p:ext uri="{BB962C8B-B14F-4D97-AF65-F5344CB8AC3E}">
        <p14:creationId xmlns:p14="http://schemas.microsoft.com/office/powerpoint/2010/main" val="800125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xfrm>
            <a:off x="781050" y="741363"/>
            <a:ext cx="5235575" cy="3702050"/>
          </a:xfrm>
          <a:prstGeom prst="rect">
            <a:avLst/>
          </a:prstGeom>
          <a:noFill/>
          <a:ln>
            <a:solidFill>
              <a:srgbClr val="000000"/>
            </a:solidFill>
            <a:miter lim="800000"/>
            <a:headEnd/>
            <a:tailEnd/>
          </a:ln>
        </p:spPr>
      </p:sp>
      <p:sp>
        <p:nvSpPr>
          <p:cNvPr id="40963" name="Notes Placeholder 2"/>
          <p:cNvSpPr>
            <a:spLocks noGrp="1"/>
          </p:cNvSpPr>
          <p:nvPr>
            <p:ph type="body" idx="1"/>
          </p:nvPr>
        </p:nvSpPr>
        <p:spPr>
          <a:xfrm>
            <a:off x="680254" y="4690030"/>
            <a:ext cx="5437168" cy="4442935"/>
          </a:xfrm>
          <a:prstGeom prst="rect">
            <a:avLst/>
          </a:prstGeom>
          <a:noFill/>
        </p:spPr>
        <p:txBody>
          <a:bodyPr/>
          <a:lstStyle/>
          <a:p>
            <a:pPr algn="l"/>
            <a:r>
              <a:rPr lang="en-GB" sz="1100" dirty="0" smtClean="0">
                <a:latin typeface="+mn-lt"/>
              </a:rPr>
              <a:t>There are</a:t>
            </a:r>
            <a:r>
              <a:rPr lang="en-GB" sz="1100" baseline="0" dirty="0" smtClean="0">
                <a:latin typeface="+mn-lt"/>
              </a:rPr>
              <a:t> many important components to enable control and prevention of Ebola. This diagram illustrates 4 main areas in control of Ebola. In this presentation, I will not go through safe and dignified burials and case management in detail, but will cover steps involved in control of transmission. Please note that community engagement is a theme that overlaps with all areas of the response, and for this reason, we will address that later in this presentation. </a:t>
            </a:r>
            <a:endParaRPr lang="en-GB" sz="1100" dirty="0" smtClean="0">
              <a:latin typeface="+mn-lt"/>
            </a:endParaRPr>
          </a:p>
        </p:txBody>
      </p:sp>
      <p:sp>
        <p:nvSpPr>
          <p:cNvPr id="40964" name="Header Placeholder 3"/>
          <p:cNvSpPr>
            <a:spLocks noGrp="1"/>
          </p:cNvSpPr>
          <p:nvPr>
            <p:ph type="hdr" sz="quarter"/>
          </p:nvPr>
        </p:nvSpPr>
        <p:spPr>
          <a:noFill/>
          <a:ln>
            <a:miter lim="800000"/>
            <a:headEnd/>
            <a:tailEnd/>
          </a:ln>
        </p:spPr>
        <p:txBody>
          <a:bodyPr/>
          <a:lstStyle/>
          <a:p>
            <a:r>
              <a:rPr lang="en-US" smtClean="0"/>
              <a:t>GO Training on Contact Tracing</a:t>
            </a:r>
            <a:endParaRPr lang="en-GB" smtClean="0"/>
          </a:p>
        </p:txBody>
      </p:sp>
      <p:sp>
        <p:nvSpPr>
          <p:cNvPr id="40965" name="Date Placeholder 4"/>
          <p:cNvSpPr>
            <a:spLocks noGrp="1"/>
          </p:cNvSpPr>
          <p:nvPr>
            <p:ph type="dt" sz="quarter" idx="1"/>
          </p:nvPr>
        </p:nvSpPr>
        <p:spPr>
          <a:xfrm>
            <a:off x="3849911" y="0"/>
            <a:ext cx="2946144" cy="494191"/>
          </a:xfrm>
          <a:prstGeom prst="rect">
            <a:avLst/>
          </a:prstGeom>
          <a:noFill/>
          <a:ln>
            <a:miter lim="800000"/>
            <a:headEnd/>
            <a:tailEnd/>
          </a:ln>
        </p:spPr>
        <p:txBody>
          <a:bodyPr/>
          <a:lstStyle/>
          <a:p>
            <a:fld id="{575A0425-46F0-46F1-B2F6-667EF7C6FA9F}" type="datetime1">
              <a:rPr lang="en-GB" smtClean="0"/>
              <a:pPr/>
              <a:t>18/03/2015</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xfrm>
            <a:off x="781050" y="741363"/>
            <a:ext cx="5232400" cy="3700462"/>
          </a:xfrm>
          <a:prstGeom prst="rect">
            <a:avLst/>
          </a:prstGeom>
          <a:noFill/>
          <a:ln>
            <a:solidFill>
              <a:srgbClr val="000000"/>
            </a:solidFill>
            <a:miter lim="800000"/>
            <a:headEnd/>
            <a:tailEnd/>
          </a:ln>
        </p:spPr>
      </p:sp>
      <p:sp>
        <p:nvSpPr>
          <p:cNvPr id="3" name="Notes Placeholder 2"/>
          <p:cNvSpPr>
            <a:spLocks noGrp="1"/>
          </p:cNvSpPr>
          <p:nvPr>
            <p:ph type="body" idx="1"/>
          </p:nvPr>
        </p:nvSpPr>
        <p:spPr>
          <a:xfrm>
            <a:off x="680254" y="4690030"/>
            <a:ext cx="5437168" cy="4442935"/>
          </a:xfrm>
          <a:prstGeom prst="rect">
            <a:avLst/>
          </a:prstGeom>
        </p:spPr>
        <p:txBody>
          <a:bodyPr/>
          <a:lstStyle/>
          <a:p>
            <a:pPr marL="462046" lvl="1" algn="l">
              <a:defRPr/>
            </a:pPr>
            <a:r>
              <a:rPr lang="en-GB" sz="1100" dirty="0" smtClean="0">
                <a:latin typeface="+mn-lt"/>
              </a:rPr>
              <a:t>This is a flow chart that</a:t>
            </a:r>
            <a:r>
              <a:rPr lang="en-GB" sz="1100" baseline="0" dirty="0" smtClean="0">
                <a:latin typeface="+mn-lt"/>
              </a:rPr>
              <a:t> summarizes the most notable functions of surveillance in an Ebola outbreak. Over the next few slides, we’ll describe what happens in each step.</a:t>
            </a:r>
          </a:p>
          <a:p>
            <a:pPr marL="462046" lvl="1" algn="l">
              <a:defRPr/>
            </a:pPr>
            <a:endParaRPr lang="en-GB" sz="1100" dirty="0" smtClean="0">
              <a:latin typeface="+mn-lt"/>
            </a:endParaRPr>
          </a:p>
          <a:p>
            <a:pPr marL="462046" lvl="1" algn="l">
              <a:defRPr/>
            </a:pPr>
            <a:r>
              <a:rPr lang="en-GB" sz="1100" dirty="0" smtClean="0">
                <a:latin typeface="+mn-lt"/>
              </a:rPr>
              <a:t>Surveillance</a:t>
            </a:r>
            <a:r>
              <a:rPr lang="en-GB" sz="1100" baseline="0" dirty="0" smtClean="0">
                <a:latin typeface="+mn-lt"/>
              </a:rPr>
              <a:t> team is responsible for responding to a p</a:t>
            </a:r>
            <a:r>
              <a:rPr lang="en-GB" sz="1100" dirty="0" smtClean="0">
                <a:latin typeface="+mn-lt"/>
              </a:rPr>
              <a:t>otential case which often comes through an alert.</a:t>
            </a:r>
            <a:r>
              <a:rPr lang="en-GB" sz="1100" baseline="0" dirty="0" smtClean="0">
                <a:latin typeface="+mn-lt"/>
              </a:rPr>
              <a:t> </a:t>
            </a:r>
            <a:r>
              <a:rPr lang="en-GB" sz="1100" dirty="0" smtClean="0">
                <a:latin typeface="+mn-lt"/>
              </a:rPr>
              <a:t>Case investigation is done to evaluate if the</a:t>
            </a:r>
            <a:r>
              <a:rPr lang="en-GB" sz="1100" baseline="0" dirty="0" smtClean="0">
                <a:latin typeface="+mn-lt"/>
              </a:rPr>
              <a:t> </a:t>
            </a:r>
            <a:r>
              <a:rPr lang="en-GB" sz="1100" dirty="0" smtClean="0">
                <a:latin typeface="+mn-lt"/>
              </a:rPr>
              <a:t>person</a:t>
            </a:r>
            <a:r>
              <a:rPr lang="en-GB" sz="1100" baseline="0" dirty="0" smtClean="0">
                <a:latin typeface="+mn-lt"/>
              </a:rPr>
              <a:t> meets the </a:t>
            </a:r>
            <a:r>
              <a:rPr lang="en-GB" sz="1100" dirty="0" smtClean="0">
                <a:latin typeface="+mn-lt"/>
              </a:rPr>
              <a:t>case definition and to ascertain an</a:t>
            </a:r>
            <a:r>
              <a:rPr lang="en-GB" sz="1100" baseline="0" dirty="0" smtClean="0">
                <a:latin typeface="+mn-lt"/>
              </a:rPr>
              <a:t> exposure</a:t>
            </a:r>
            <a:r>
              <a:rPr lang="en-GB" sz="1100" dirty="0" smtClean="0">
                <a:latin typeface="+mn-lt"/>
              </a:rPr>
              <a:t>. If the</a:t>
            </a:r>
            <a:r>
              <a:rPr lang="en-GB" sz="1100" baseline="0" dirty="0" smtClean="0">
                <a:latin typeface="+mn-lt"/>
              </a:rPr>
              <a:t> person </a:t>
            </a:r>
            <a:r>
              <a:rPr lang="en-GB" sz="1100" dirty="0" smtClean="0">
                <a:latin typeface="+mn-lt"/>
              </a:rPr>
              <a:t>meets the case definition, he/she will need to get tested to</a:t>
            </a:r>
            <a:r>
              <a:rPr lang="en-GB" sz="1100" baseline="0" dirty="0" smtClean="0">
                <a:latin typeface="+mn-lt"/>
              </a:rPr>
              <a:t> confirm whether or not he/she has Ebola</a:t>
            </a:r>
            <a:r>
              <a:rPr lang="en-GB" sz="1100" dirty="0" smtClean="0">
                <a:latin typeface="+mn-lt"/>
              </a:rPr>
              <a:t>. During case investigation, </a:t>
            </a:r>
            <a:r>
              <a:rPr lang="en-GB" sz="1100" baseline="0" dirty="0" smtClean="0">
                <a:latin typeface="+mn-lt"/>
              </a:rPr>
              <a:t>c</a:t>
            </a:r>
            <a:r>
              <a:rPr lang="en-GB" sz="1100" dirty="0" smtClean="0">
                <a:latin typeface="+mn-lt"/>
              </a:rPr>
              <a:t>ontacts need to be identified, and they are recorded in what is called “contact line list”. The contacts list is important because without it, we cannot start</a:t>
            </a:r>
            <a:r>
              <a:rPr lang="en-GB" sz="1100" baseline="0" dirty="0" smtClean="0">
                <a:latin typeface="+mn-lt"/>
              </a:rPr>
              <a:t> contact tracing</a:t>
            </a:r>
            <a:r>
              <a:rPr lang="en-GB" sz="1100" dirty="0" smtClean="0">
                <a:latin typeface="+mn-lt"/>
              </a:rPr>
              <a:t>.</a:t>
            </a:r>
          </a:p>
          <a:p>
            <a:pPr marL="462046" lvl="1" algn="l">
              <a:defRPr/>
            </a:pPr>
            <a:endParaRPr lang="en-GB" sz="1100" dirty="0" smtClean="0">
              <a:latin typeface="+mn-lt"/>
            </a:endParaRPr>
          </a:p>
          <a:p>
            <a:pPr marL="462046" lvl="1" algn="l">
              <a:defRPr/>
            </a:pPr>
            <a:r>
              <a:rPr lang="en-GB" sz="1100" dirty="0" smtClean="0">
                <a:latin typeface="+mn-lt"/>
              </a:rPr>
              <a:t>Before</a:t>
            </a:r>
            <a:r>
              <a:rPr lang="en-GB" sz="1100" baseline="0" dirty="0" smtClean="0">
                <a:latin typeface="+mn-lt"/>
              </a:rPr>
              <a:t> we go on any further on contact tracing, please n</a:t>
            </a:r>
            <a:r>
              <a:rPr lang="en-GB" sz="1100" dirty="0" smtClean="0">
                <a:latin typeface="+mn-lt"/>
              </a:rPr>
              <a:t>ote that</a:t>
            </a:r>
            <a:r>
              <a:rPr lang="en-GB" sz="1100" baseline="0" dirty="0" smtClean="0">
                <a:latin typeface="+mn-lt"/>
              </a:rPr>
              <a:t> some people refer to </a:t>
            </a:r>
            <a:r>
              <a:rPr lang="en-GB" sz="1100" dirty="0" smtClean="0">
                <a:latin typeface="+mn-lt"/>
              </a:rPr>
              <a:t>contact tracing to include monitoring. For the purpose of this presentation we’ll distinguish the two. Contacts identified during the case investigation need to be notified and made aware of their status. They are </a:t>
            </a:r>
            <a:r>
              <a:rPr lang="en-US" sz="1100" noProof="0" dirty="0" smtClean="0">
                <a:latin typeface="+mn-lt"/>
              </a:rPr>
              <a:t>interviewed</a:t>
            </a:r>
            <a:r>
              <a:rPr lang="en-GB" sz="1100" dirty="0" smtClean="0">
                <a:latin typeface="+mn-lt"/>
              </a:rPr>
              <a:t> further for their risk of infection. If they are already symptomatic, they will need to be isolated. These</a:t>
            </a:r>
            <a:r>
              <a:rPr lang="en-GB" sz="1100" baseline="0" dirty="0" smtClean="0">
                <a:latin typeface="+mn-lt"/>
              </a:rPr>
              <a:t> activities are all part of contact tracing which is step #3 in this diagram. </a:t>
            </a:r>
            <a:r>
              <a:rPr lang="en-GB" sz="1100" dirty="0" smtClean="0">
                <a:latin typeface="+mn-lt"/>
              </a:rPr>
              <a:t>If contacts are non-symptomatic, they need to be monitored for 21 days because this is the maximum incubation period for</a:t>
            </a:r>
            <a:r>
              <a:rPr lang="en-GB" sz="1100" baseline="0" dirty="0" smtClean="0">
                <a:latin typeface="+mn-lt"/>
              </a:rPr>
              <a:t> </a:t>
            </a:r>
            <a:r>
              <a:rPr lang="en-GB" sz="1100" dirty="0" smtClean="0">
                <a:latin typeface="+mn-lt"/>
              </a:rPr>
              <a:t>Ebola, and this undertaking is referred to as monitoring. </a:t>
            </a:r>
          </a:p>
          <a:p>
            <a:pPr marL="924093" lvl="2" algn="l">
              <a:defRPr/>
            </a:pPr>
            <a:endParaRPr lang="en-GB" sz="1100" dirty="0" smtClean="0">
              <a:latin typeface="+mn-lt"/>
            </a:endParaRPr>
          </a:p>
          <a:p>
            <a:pPr lvl="1" algn="l">
              <a:defRPr/>
            </a:pPr>
            <a:r>
              <a:rPr lang="en-GB" sz="1100" dirty="0" smtClean="0">
                <a:latin typeface="+mn-lt"/>
              </a:rPr>
              <a:t>We will cover each of these components in the next few slides.</a:t>
            </a:r>
            <a:endParaRPr lang="en-GB" sz="1100" dirty="0">
              <a:latin typeface="+mn-lt"/>
            </a:endParaRPr>
          </a:p>
        </p:txBody>
      </p:sp>
      <p:sp>
        <p:nvSpPr>
          <p:cNvPr id="41988" name="Date Placeholder 4"/>
          <p:cNvSpPr>
            <a:spLocks noGrp="1"/>
          </p:cNvSpPr>
          <p:nvPr>
            <p:ph type="dt" sz="quarter" idx="1"/>
          </p:nvPr>
        </p:nvSpPr>
        <p:spPr>
          <a:xfrm>
            <a:off x="3849911" y="0"/>
            <a:ext cx="2946144" cy="494191"/>
          </a:xfrm>
          <a:prstGeom prst="rect">
            <a:avLst/>
          </a:prstGeom>
          <a:noFill/>
          <a:ln>
            <a:miter lim="800000"/>
            <a:headEnd/>
            <a:tailEnd/>
          </a:ln>
        </p:spPr>
        <p:txBody>
          <a:bodyPr/>
          <a:lstStyle/>
          <a:p>
            <a:fld id="{892B0AEF-0BC5-4D56-87C1-C2E1693E6AC4}" type="datetime1">
              <a:rPr lang="en-GB" smtClean="0"/>
              <a:pPr/>
              <a:t>18/03/2015</a:t>
            </a:fld>
            <a:endParaRPr lang="en-GB" smtClean="0"/>
          </a:p>
        </p:txBody>
      </p:sp>
      <p:sp>
        <p:nvSpPr>
          <p:cNvPr id="41989" name="Header Placeholder 5"/>
          <p:cNvSpPr>
            <a:spLocks noGrp="1"/>
          </p:cNvSpPr>
          <p:nvPr>
            <p:ph type="hdr" sz="quarter"/>
          </p:nvPr>
        </p:nvSpPr>
        <p:spPr>
          <a:noFill/>
          <a:ln>
            <a:miter lim="800000"/>
            <a:headEnd/>
            <a:tailEnd/>
          </a:ln>
        </p:spPr>
        <p:txBody>
          <a:bodyPr/>
          <a:lstStyle/>
          <a:p>
            <a:r>
              <a:rPr lang="en-US" smtClean="0"/>
              <a:t>GO Training on Contact Tracing</a:t>
            </a:r>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xfrm>
            <a:off x="781050" y="741363"/>
            <a:ext cx="5235575" cy="3702050"/>
          </a:xfrm>
          <a:prstGeom prst="rect">
            <a:avLst/>
          </a:prstGeom>
          <a:noFill/>
          <a:ln>
            <a:solidFill>
              <a:srgbClr val="000000"/>
            </a:solidFill>
            <a:miter lim="800000"/>
            <a:headEnd/>
            <a:tailEnd/>
          </a:ln>
        </p:spPr>
      </p:sp>
      <p:sp>
        <p:nvSpPr>
          <p:cNvPr id="43011" name="Notes Placeholder 2"/>
          <p:cNvSpPr>
            <a:spLocks noGrp="1"/>
          </p:cNvSpPr>
          <p:nvPr>
            <p:ph type="body" idx="1"/>
          </p:nvPr>
        </p:nvSpPr>
        <p:spPr>
          <a:xfrm>
            <a:off x="680254" y="4690030"/>
            <a:ext cx="5437168" cy="4442935"/>
          </a:xfrm>
          <a:prstGeom prst="rect">
            <a:avLst/>
          </a:prstGeom>
          <a:noFill/>
        </p:spPr>
        <p:txBody>
          <a:bodyPr/>
          <a:lstStyle/>
          <a:p>
            <a:pPr algn="l"/>
            <a:r>
              <a:rPr lang="en-US" sz="1100" dirty="0" smtClean="0">
                <a:latin typeface="+mn-lt"/>
              </a:rPr>
              <a:t>As mentioned</a:t>
            </a:r>
            <a:r>
              <a:rPr lang="en-US" sz="1100" baseline="0" dirty="0" smtClean="0">
                <a:latin typeface="+mn-lt"/>
              </a:rPr>
              <a:t> in the previous slide, case investigation begins with an alert which signals that there may be a potential Ebola case. </a:t>
            </a:r>
            <a:r>
              <a:rPr lang="en-US" sz="1100" dirty="0" smtClean="0">
                <a:latin typeface="+mn-lt"/>
              </a:rPr>
              <a:t>Alert comes</a:t>
            </a:r>
            <a:r>
              <a:rPr lang="en-US" sz="1100" baseline="0" dirty="0" smtClean="0">
                <a:latin typeface="+mn-lt"/>
              </a:rPr>
              <a:t> in many forms. Whenever an alert comes in, the surveillance team is notified and immediately prepares for case investigation.</a:t>
            </a:r>
          </a:p>
          <a:p>
            <a:pPr algn="l"/>
            <a:endParaRPr lang="en-US" sz="1100" baseline="0" dirty="0" smtClean="0">
              <a:latin typeface="+mn-lt"/>
            </a:endParaRPr>
          </a:p>
          <a:p>
            <a:pPr algn="l"/>
            <a:r>
              <a:rPr lang="en-US" sz="1100" baseline="0" dirty="0" smtClean="0">
                <a:latin typeface="+mn-lt"/>
              </a:rPr>
              <a:t>Ask the audience what such preparation may involve. Hint: this is not necessarily an </a:t>
            </a:r>
            <a:r>
              <a:rPr lang="en-US" sz="1100" baseline="0" dirty="0" err="1" smtClean="0">
                <a:latin typeface="+mn-lt"/>
              </a:rPr>
              <a:t>epi</a:t>
            </a:r>
            <a:r>
              <a:rPr lang="en-US" sz="1100" baseline="0" dirty="0" smtClean="0">
                <a:latin typeface="+mn-lt"/>
              </a:rPr>
              <a:t> question.</a:t>
            </a:r>
          </a:p>
          <a:p>
            <a:pPr algn="l"/>
            <a:r>
              <a:rPr lang="en-US" sz="1100" baseline="0" dirty="0" smtClean="0">
                <a:latin typeface="+mn-lt"/>
              </a:rPr>
              <a:t>Answers: Before anything can begin, we need vehicles to get to a case. We also need to anticipate ambulance dispatch, work with community engagement team to safely enter a new community, collaborate with the burial team if responding to a deceased case, etc. </a:t>
            </a:r>
            <a:endParaRPr lang="en-US" sz="1100" dirty="0" smtClean="0">
              <a:latin typeface="+mn-lt"/>
            </a:endParaRPr>
          </a:p>
        </p:txBody>
      </p:sp>
      <p:sp>
        <p:nvSpPr>
          <p:cNvPr id="43012" name="Header Placeholder 3"/>
          <p:cNvSpPr>
            <a:spLocks noGrp="1"/>
          </p:cNvSpPr>
          <p:nvPr>
            <p:ph type="hdr" sz="quarter"/>
          </p:nvPr>
        </p:nvSpPr>
        <p:spPr>
          <a:noFill/>
          <a:ln>
            <a:miter lim="800000"/>
            <a:headEnd/>
            <a:tailEnd/>
          </a:ln>
        </p:spPr>
        <p:txBody>
          <a:bodyPr/>
          <a:lstStyle/>
          <a:p>
            <a:r>
              <a:rPr lang="en-US" smtClean="0"/>
              <a:t>GO Training on Contact Tracing</a:t>
            </a:r>
            <a:endParaRPr lang="en-GB" smtClean="0"/>
          </a:p>
        </p:txBody>
      </p:sp>
      <p:sp>
        <p:nvSpPr>
          <p:cNvPr id="43013" name="Date Placeholder 4"/>
          <p:cNvSpPr>
            <a:spLocks noGrp="1"/>
          </p:cNvSpPr>
          <p:nvPr>
            <p:ph type="dt" sz="quarter" idx="1"/>
          </p:nvPr>
        </p:nvSpPr>
        <p:spPr>
          <a:xfrm>
            <a:off x="3849911" y="0"/>
            <a:ext cx="2946144" cy="494191"/>
          </a:xfrm>
          <a:prstGeom prst="rect">
            <a:avLst/>
          </a:prstGeom>
          <a:noFill/>
          <a:ln>
            <a:miter lim="800000"/>
            <a:headEnd/>
            <a:tailEnd/>
          </a:ln>
        </p:spPr>
        <p:txBody>
          <a:bodyPr/>
          <a:lstStyle/>
          <a:p>
            <a:fld id="{5A275334-4F9E-46A3-9759-0569D909EC20}" type="datetime1">
              <a:rPr lang="en-GB" smtClean="0"/>
              <a:pPr/>
              <a:t>18/03/2015</a:t>
            </a:fld>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81050" y="741363"/>
            <a:ext cx="5235575" cy="3702050"/>
          </a:xfrm>
          <a:prstGeom prst="rect">
            <a:avLst/>
          </a:prstGeom>
        </p:spPr>
      </p:sp>
      <p:sp>
        <p:nvSpPr>
          <p:cNvPr id="3" name="Notes Placeholder 2"/>
          <p:cNvSpPr>
            <a:spLocks noGrp="1"/>
          </p:cNvSpPr>
          <p:nvPr>
            <p:ph type="body" idx="1"/>
          </p:nvPr>
        </p:nvSpPr>
        <p:spPr>
          <a:xfrm>
            <a:off x="680254" y="4690030"/>
            <a:ext cx="5437168" cy="4442935"/>
          </a:xfrm>
          <a:prstGeom prst="rect">
            <a:avLst/>
          </a:prstGeom>
        </p:spPr>
        <p:txBody>
          <a:bodyPr>
            <a:normAutofit fontScale="85000" lnSpcReduction="20000"/>
          </a:bodyPr>
          <a:lstStyle/>
          <a:p>
            <a:pPr marL="41500" algn="l">
              <a:spcBef>
                <a:spcPts val="1384"/>
              </a:spcBef>
            </a:pPr>
            <a:r>
              <a:rPr lang="en-GB" sz="1100" dirty="0" smtClean="0">
                <a:latin typeface="+mn-lt"/>
              </a:rPr>
              <a:t>So</a:t>
            </a:r>
            <a:r>
              <a:rPr lang="en-GB" sz="1100" baseline="0" dirty="0" smtClean="0">
                <a:latin typeface="+mn-lt"/>
              </a:rPr>
              <a:t> a</a:t>
            </a:r>
            <a:r>
              <a:rPr lang="en-GB" sz="1100" dirty="0" smtClean="0">
                <a:latin typeface="+mn-lt"/>
              </a:rPr>
              <a:t> </a:t>
            </a:r>
            <a:r>
              <a:rPr lang="en-GB" sz="1100" dirty="0">
                <a:latin typeface="+mn-lt"/>
              </a:rPr>
              <a:t>case </a:t>
            </a:r>
            <a:r>
              <a:rPr lang="en-GB" sz="1100" dirty="0" smtClean="0">
                <a:latin typeface="+mn-lt"/>
              </a:rPr>
              <a:t>has</a:t>
            </a:r>
            <a:r>
              <a:rPr lang="en-GB" sz="1100" baseline="0" dirty="0" smtClean="0">
                <a:latin typeface="+mn-lt"/>
              </a:rPr>
              <a:t> been</a:t>
            </a:r>
            <a:r>
              <a:rPr lang="en-GB" sz="1100" dirty="0" smtClean="0">
                <a:latin typeface="+mn-lt"/>
              </a:rPr>
              <a:t> detected, and now what? </a:t>
            </a:r>
            <a:endParaRPr lang="en-GB" sz="1100" dirty="0">
              <a:latin typeface="+mn-lt"/>
            </a:endParaRPr>
          </a:p>
          <a:p>
            <a:pPr marL="41500" algn="l">
              <a:spcBef>
                <a:spcPts val="1384"/>
              </a:spcBef>
            </a:pPr>
            <a:r>
              <a:rPr lang="fr-FR" sz="1100" dirty="0" smtClean="0">
                <a:latin typeface="+mn-lt"/>
                <a:cs typeface="Calibri" pitchFamily="34" charset="0"/>
              </a:rPr>
              <a:t>A </a:t>
            </a:r>
            <a:r>
              <a:rPr lang="fr-FR" sz="1100" dirty="0">
                <a:latin typeface="+mn-lt"/>
                <a:cs typeface="Calibri" pitchFamily="34" charset="0"/>
              </a:rPr>
              <a:t>surveillance team (investigation team) </a:t>
            </a:r>
            <a:r>
              <a:rPr lang="fr-FR" sz="1100" dirty="0" err="1">
                <a:latin typeface="+mn-lt"/>
                <a:cs typeface="Calibri" pitchFamily="34" charset="0"/>
              </a:rPr>
              <a:t>is</a:t>
            </a:r>
            <a:r>
              <a:rPr lang="fr-FR" sz="1100" dirty="0">
                <a:latin typeface="+mn-lt"/>
                <a:cs typeface="Calibri" pitchFamily="34" charset="0"/>
              </a:rPr>
              <a:t> sent to the site</a:t>
            </a:r>
          </a:p>
          <a:p>
            <a:pPr marL="573980" lvl="1" algn="l">
              <a:spcBef>
                <a:spcPts val="606"/>
              </a:spcBef>
            </a:pPr>
            <a:r>
              <a:rPr lang="fr-FR" sz="1100" dirty="0">
                <a:latin typeface="+mn-lt"/>
                <a:cs typeface="Calibri" pitchFamily="34" charset="0"/>
              </a:rPr>
              <a:t>Investigation </a:t>
            </a:r>
            <a:r>
              <a:rPr lang="fr-FR" sz="1100" dirty="0" err="1">
                <a:latin typeface="+mn-lt"/>
                <a:cs typeface="Calibri" pitchFamily="34" charset="0"/>
              </a:rPr>
              <a:t>is</a:t>
            </a:r>
            <a:r>
              <a:rPr lang="fr-FR" sz="1100" dirty="0">
                <a:latin typeface="+mn-lt"/>
                <a:cs typeface="Calibri" pitchFamily="34" charset="0"/>
              </a:rPr>
              <a:t> </a:t>
            </a:r>
            <a:r>
              <a:rPr lang="fr-FR" sz="1100" dirty="0" err="1">
                <a:latin typeface="+mn-lt"/>
                <a:cs typeface="Calibri" pitchFamily="34" charset="0"/>
              </a:rPr>
              <a:t>done</a:t>
            </a:r>
            <a:r>
              <a:rPr lang="fr-FR" sz="1100" dirty="0">
                <a:latin typeface="+mn-lt"/>
                <a:cs typeface="Calibri" pitchFamily="34" charset="0"/>
              </a:rPr>
              <a:t> by </a:t>
            </a:r>
            <a:r>
              <a:rPr lang="fr-FR" sz="1100" dirty="0" err="1">
                <a:latin typeface="+mn-lt"/>
                <a:cs typeface="Calibri" pitchFamily="34" charset="0"/>
              </a:rPr>
              <a:t>interviewing</a:t>
            </a:r>
            <a:r>
              <a:rPr lang="fr-FR" sz="1100" dirty="0">
                <a:latin typeface="+mn-lt"/>
                <a:cs typeface="Calibri" pitchFamily="34" charset="0"/>
              </a:rPr>
              <a:t> a case </a:t>
            </a:r>
            <a:r>
              <a:rPr lang="fr-FR" sz="1100" dirty="0" err="1">
                <a:latin typeface="+mn-lt"/>
                <a:cs typeface="Calibri" pitchFamily="34" charset="0"/>
              </a:rPr>
              <a:t>directly</a:t>
            </a:r>
            <a:r>
              <a:rPr lang="fr-FR" sz="1100" dirty="0">
                <a:latin typeface="+mn-lt"/>
                <a:cs typeface="Calibri" pitchFamily="34" charset="0"/>
              </a:rPr>
              <a:t>. If the case </a:t>
            </a:r>
            <a:r>
              <a:rPr lang="fr-FR" sz="1100" dirty="0" err="1">
                <a:latin typeface="+mn-lt"/>
                <a:cs typeface="Calibri" pitchFamily="34" charset="0"/>
              </a:rPr>
              <a:t>is</a:t>
            </a:r>
            <a:r>
              <a:rPr lang="fr-FR" sz="1100" dirty="0">
                <a:latin typeface="+mn-lt"/>
                <a:cs typeface="Calibri" pitchFamily="34" charset="0"/>
              </a:rPr>
              <a:t> </a:t>
            </a:r>
            <a:r>
              <a:rPr lang="fr-FR" sz="1100" dirty="0" err="1">
                <a:latin typeface="+mn-lt"/>
                <a:cs typeface="Calibri" pitchFamily="34" charset="0"/>
              </a:rPr>
              <a:t>deceased</a:t>
            </a:r>
            <a:r>
              <a:rPr lang="fr-FR" sz="1100" dirty="0">
                <a:latin typeface="+mn-lt"/>
                <a:cs typeface="Calibri" pitchFamily="34" charset="0"/>
              </a:rPr>
              <a:t>, </a:t>
            </a:r>
            <a:r>
              <a:rPr lang="fr-FR" sz="1100" dirty="0" smtClean="0">
                <a:latin typeface="+mn-lt"/>
                <a:cs typeface="Calibri" pitchFamily="34" charset="0"/>
              </a:rPr>
              <a:t>a proxy must </a:t>
            </a:r>
            <a:r>
              <a:rPr lang="fr-FR" sz="1100" dirty="0" err="1" smtClean="0">
                <a:latin typeface="+mn-lt"/>
                <a:cs typeface="Calibri" pitchFamily="34" charset="0"/>
              </a:rPr>
              <a:t>be</a:t>
            </a:r>
            <a:r>
              <a:rPr lang="fr-FR" sz="1100" dirty="0" smtClean="0">
                <a:latin typeface="+mn-lt"/>
                <a:cs typeface="Calibri" pitchFamily="34" charset="0"/>
              </a:rPr>
              <a:t> </a:t>
            </a:r>
            <a:r>
              <a:rPr lang="fr-FR" sz="1100" dirty="0" err="1" smtClean="0">
                <a:latin typeface="+mn-lt"/>
                <a:cs typeface="Calibri" pitchFamily="34" charset="0"/>
              </a:rPr>
              <a:t>interviewed</a:t>
            </a:r>
            <a:r>
              <a:rPr lang="fr-FR" sz="1100" dirty="0" smtClean="0">
                <a:latin typeface="+mn-lt"/>
                <a:cs typeface="Calibri" pitchFamily="34" charset="0"/>
              </a:rPr>
              <a:t>.</a:t>
            </a:r>
            <a:endParaRPr lang="fr-FR" sz="1100" dirty="0">
              <a:latin typeface="+mn-lt"/>
              <a:cs typeface="Calibri" pitchFamily="34" charset="0"/>
            </a:endParaRPr>
          </a:p>
          <a:p>
            <a:pPr marL="573980" lvl="1" algn="l">
              <a:spcBef>
                <a:spcPts val="606"/>
              </a:spcBef>
            </a:pPr>
            <a:r>
              <a:rPr lang="fr-FR" sz="1100" dirty="0" smtClean="0">
                <a:latin typeface="+mn-lt"/>
                <a:cs typeface="Calibri" pitchFamily="34" charset="0"/>
              </a:rPr>
              <a:t>A </a:t>
            </a:r>
            <a:r>
              <a:rPr lang="fr-FR" sz="1100" dirty="0" err="1" smtClean="0">
                <a:latin typeface="+mn-lt"/>
                <a:cs typeface="Calibri" pitchFamily="34" charset="0"/>
              </a:rPr>
              <a:t>biological</a:t>
            </a:r>
            <a:r>
              <a:rPr lang="fr-FR" sz="1100" dirty="0" smtClean="0">
                <a:latin typeface="+mn-lt"/>
                <a:cs typeface="Calibri" pitchFamily="34" charset="0"/>
              </a:rPr>
              <a:t> </a:t>
            </a:r>
            <a:r>
              <a:rPr lang="fr-FR" sz="1100" dirty="0" err="1" smtClean="0">
                <a:latin typeface="+mn-lt"/>
                <a:cs typeface="Calibri" pitchFamily="34" charset="0"/>
              </a:rPr>
              <a:t>specimen</a:t>
            </a:r>
            <a:r>
              <a:rPr lang="fr-FR" sz="1100" dirty="0" smtClean="0">
                <a:latin typeface="+mn-lt"/>
                <a:cs typeface="Calibri" pitchFamily="34" charset="0"/>
              </a:rPr>
              <a:t> </a:t>
            </a:r>
            <a:r>
              <a:rPr lang="fr-FR" sz="1100" dirty="0" err="1" smtClean="0">
                <a:latin typeface="+mn-lt"/>
                <a:cs typeface="Calibri" pitchFamily="34" charset="0"/>
              </a:rPr>
              <a:t>is</a:t>
            </a:r>
            <a:r>
              <a:rPr lang="fr-FR" sz="1100" dirty="0" smtClean="0">
                <a:latin typeface="+mn-lt"/>
                <a:cs typeface="Calibri" pitchFamily="34" charset="0"/>
              </a:rPr>
              <a:t> </a:t>
            </a:r>
            <a:r>
              <a:rPr lang="fr-FR" sz="1100" dirty="0" err="1" smtClean="0">
                <a:latin typeface="+mn-lt"/>
                <a:cs typeface="Calibri" pitchFamily="34" charset="0"/>
              </a:rPr>
              <a:t>collected</a:t>
            </a:r>
            <a:r>
              <a:rPr lang="fr-FR" sz="1100" dirty="0" smtClean="0">
                <a:latin typeface="+mn-lt"/>
                <a:cs typeface="Calibri" pitchFamily="34" charset="0"/>
              </a:rPr>
              <a:t> </a:t>
            </a:r>
            <a:r>
              <a:rPr lang="fr-FR" sz="1100" dirty="0" err="1">
                <a:latin typeface="+mn-lt"/>
                <a:cs typeface="Calibri" pitchFamily="34" charset="0"/>
              </a:rPr>
              <a:t>after</a:t>
            </a:r>
            <a:r>
              <a:rPr lang="fr-FR" sz="1100" dirty="0">
                <a:latin typeface="+mn-lt"/>
                <a:cs typeface="Calibri" pitchFamily="34" charset="0"/>
              </a:rPr>
              <a:t> </a:t>
            </a:r>
            <a:r>
              <a:rPr lang="fr-FR" sz="1100" dirty="0" err="1">
                <a:latin typeface="+mn-lt"/>
                <a:cs typeface="Calibri" pitchFamily="34" charset="0"/>
              </a:rPr>
              <a:t>obtaining</a:t>
            </a:r>
            <a:r>
              <a:rPr lang="fr-FR" sz="1100" dirty="0">
                <a:latin typeface="+mn-lt"/>
                <a:cs typeface="Calibri" pitchFamily="34" charset="0"/>
              </a:rPr>
              <a:t> </a:t>
            </a:r>
            <a:r>
              <a:rPr lang="fr-FR" sz="1100" dirty="0" err="1">
                <a:latin typeface="+mn-lt"/>
                <a:cs typeface="Calibri" pitchFamily="34" charset="0"/>
              </a:rPr>
              <a:t>informed</a:t>
            </a:r>
            <a:r>
              <a:rPr lang="fr-FR" sz="1100" dirty="0">
                <a:latin typeface="+mn-lt"/>
                <a:cs typeface="Calibri" pitchFamily="34" charset="0"/>
              </a:rPr>
              <a:t> consent.</a:t>
            </a:r>
          </a:p>
          <a:p>
            <a:pPr marL="573980" lvl="1" algn="l">
              <a:spcBef>
                <a:spcPts val="606"/>
              </a:spcBef>
            </a:pPr>
            <a:r>
              <a:rPr lang="fr-FR" sz="1100" dirty="0" smtClean="0">
                <a:latin typeface="+mn-lt"/>
                <a:cs typeface="Calibri" pitchFamily="34" charset="0"/>
              </a:rPr>
              <a:t>Contacts must </a:t>
            </a:r>
            <a:r>
              <a:rPr lang="fr-FR" sz="1100" dirty="0" err="1" smtClean="0">
                <a:latin typeface="+mn-lt"/>
                <a:cs typeface="Calibri" pitchFamily="34" charset="0"/>
              </a:rPr>
              <a:t>be</a:t>
            </a:r>
            <a:r>
              <a:rPr lang="fr-FR" sz="1100" dirty="0" smtClean="0">
                <a:latin typeface="+mn-lt"/>
                <a:cs typeface="Calibri" pitchFamily="34" charset="0"/>
              </a:rPr>
              <a:t> </a:t>
            </a:r>
            <a:r>
              <a:rPr lang="fr-FR" sz="1100" dirty="0" err="1" smtClean="0">
                <a:latin typeface="+mn-lt"/>
                <a:cs typeface="Calibri" pitchFamily="34" charset="0"/>
              </a:rPr>
              <a:t>identified</a:t>
            </a:r>
            <a:r>
              <a:rPr lang="fr-FR" sz="1100" dirty="0" smtClean="0">
                <a:latin typeface="+mn-lt"/>
                <a:cs typeface="Calibri" pitchFamily="34" charset="0"/>
              </a:rPr>
              <a:t> </a:t>
            </a:r>
            <a:r>
              <a:rPr lang="fr-FR" sz="1100" dirty="0" err="1" smtClean="0">
                <a:latin typeface="+mn-lt"/>
                <a:cs typeface="Calibri" pitchFamily="34" charset="0"/>
              </a:rPr>
              <a:t>during</a:t>
            </a:r>
            <a:r>
              <a:rPr lang="fr-FR" sz="1100" dirty="0" smtClean="0">
                <a:latin typeface="+mn-lt"/>
                <a:cs typeface="Calibri" pitchFamily="34" charset="0"/>
              </a:rPr>
              <a:t> case investigation</a:t>
            </a:r>
            <a:r>
              <a:rPr lang="fr-FR" sz="1100" baseline="0" dirty="0" smtClean="0">
                <a:latin typeface="+mn-lt"/>
                <a:cs typeface="Calibri" pitchFamily="34" charset="0"/>
              </a:rPr>
              <a:t> </a:t>
            </a:r>
            <a:r>
              <a:rPr lang="fr-FR" sz="1100" dirty="0" smtClean="0">
                <a:latin typeface="+mn-lt"/>
                <a:cs typeface="Calibri" pitchFamily="34" charset="0"/>
              </a:rPr>
              <a:t>(</a:t>
            </a:r>
            <a:r>
              <a:rPr lang="fr-FR" sz="1100" i="1" dirty="0" smtClean="0">
                <a:latin typeface="+mn-lt"/>
                <a:cs typeface="Calibri" pitchFamily="34" charset="0"/>
              </a:rPr>
              <a:t>contact </a:t>
            </a:r>
            <a:r>
              <a:rPr lang="fr-FR" sz="1100" i="1" dirty="0">
                <a:latin typeface="+mn-lt"/>
                <a:cs typeface="Calibri" pitchFamily="34" charset="0"/>
              </a:rPr>
              <a:t>listing</a:t>
            </a:r>
            <a:r>
              <a:rPr lang="fr-FR" sz="1100" dirty="0" smtClean="0">
                <a:latin typeface="+mn-lt"/>
                <a:cs typeface="Calibri" pitchFamily="34" charset="0"/>
              </a:rPr>
              <a:t>). This </a:t>
            </a:r>
            <a:r>
              <a:rPr lang="fr-FR" sz="1100" dirty="0" err="1" smtClean="0">
                <a:latin typeface="+mn-lt"/>
                <a:cs typeface="Calibri" pitchFamily="34" charset="0"/>
              </a:rPr>
              <a:t>is</a:t>
            </a:r>
            <a:r>
              <a:rPr lang="fr-FR" sz="1100" dirty="0" smtClean="0">
                <a:latin typeface="+mn-lt"/>
                <a:cs typeface="Calibri" pitchFamily="34" charset="0"/>
              </a:rPr>
              <a:t> important </a:t>
            </a:r>
            <a:r>
              <a:rPr lang="fr-FR" sz="1100" dirty="0" err="1" smtClean="0">
                <a:latin typeface="+mn-lt"/>
                <a:cs typeface="Calibri" pitchFamily="34" charset="0"/>
              </a:rPr>
              <a:t>because</a:t>
            </a:r>
            <a:r>
              <a:rPr lang="fr-FR" sz="1100" dirty="0" smtClean="0">
                <a:latin typeface="+mn-lt"/>
                <a:cs typeface="Calibri" pitchFamily="34" charset="0"/>
              </a:rPr>
              <a:t> once </a:t>
            </a:r>
            <a:r>
              <a:rPr lang="fr-FR" sz="1100" dirty="0" err="1" smtClean="0">
                <a:latin typeface="+mn-lt"/>
                <a:cs typeface="Calibri" pitchFamily="34" charset="0"/>
              </a:rPr>
              <a:t>suspected</a:t>
            </a:r>
            <a:r>
              <a:rPr lang="fr-FR" sz="1100" dirty="0" smtClean="0">
                <a:latin typeface="+mn-lt"/>
                <a:cs typeface="Calibri" pitchFamily="34" charset="0"/>
              </a:rPr>
              <a:t> cases</a:t>
            </a:r>
            <a:r>
              <a:rPr lang="fr-FR" sz="1100" baseline="0" dirty="0" smtClean="0">
                <a:latin typeface="+mn-lt"/>
                <a:cs typeface="Calibri" pitchFamily="34" charset="0"/>
              </a:rPr>
              <a:t> go </a:t>
            </a:r>
            <a:r>
              <a:rPr lang="fr-FR" sz="1100" baseline="0" dirty="0" err="1" smtClean="0">
                <a:latin typeface="+mn-lt"/>
                <a:cs typeface="Calibri" pitchFamily="34" charset="0"/>
              </a:rPr>
              <a:t>into</a:t>
            </a:r>
            <a:r>
              <a:rPr lang="fr-FR" sz="1100" baseline="0" dirty="0" smtClean="0">
                <a:latin typeface="+mn-lt"/>
                <a:cs typeface="Calibri" pitchFamily="34" charset="0"/>
              </a:rPr>
              <a:t> an isolation </a:t>
            </a:r>
            <a:r>
              <a:rPr lang="fr-FR" sz="1100" baseline="0" dirty="0" err="1" smtClean="0">
                <a:latin typeface="+mn-lt"/>
                <a:cs typeface="Calibri" pitchFamily="34" charset="0"/>
              </a:rPr>
              <a:t>facility</a:t>
            </a:r>
            <a:r>
              <a:rPr lang="fr-FR" sz="1100" baseline="0" dirty="0" smtClean="0">
                <a:latin typeface="+mn-lt"/>
                <a:cs typeface="Calibri" pitchFamily="34" charset="0"/>
              </a:rPr>
              <a:t>, surveillance </a:t>
            </a:r>
            <a:r>
              <a:rPr lang="fr-FR" sz="1100" baseline="0" dirty="0" err="1" smtClean="0">
                <a:latin typeface="+mn-lt"/>
                <a:cs typeface="Calibri" pitchFamily="34" charset="0"/>
              </a:rPr>
              <a:t>officers</a:t>
            </a:r>
            <a:r>
              <a:rPr lang="fr-FR" sz="1100" baseline="0" dirty="0" smtClean="0">
                <a:latin typeface="+mn-lt"/>
                <a:cs typeface="Calibri" pitchFamily="34" charset="0"/>
              </a:rPr>
              <a:t> </a:t>
            </a:r>
            <a:r>
              <a:rPr lang="fr-FR" sz="1100" baseline="0" dirty="0" err="1" smtClean="0">
                <a:latin typeface="+mn-lt"/>
                <a:cs typeface="Calibri" pitchFamily="34" charset="0"/>
              </a:rPr>
              <a:t>cannot</a:t>
            </a:r>
            <a:r>
              <a:rPr lang="fr-FR" sz="1100" baseline="0" dirty="0" smtClean="0">
                <a:latin typeface="+mn-lt"/>
                <a:cs typeface="Calibri" pitchFamily="34" charset="0"/>
              </a:rPr>
              <a:t> </a:t>
            </a:r>
            <a:r>
              <a:rPr lang="fr-FR" sz="1100" baseline="0" dirty="0" err="1" smtClean="0">
                <a:latin typeface="+mn-lt"/>
                <a:cs typeface="Calibri" pitchFamily="34" charset="0"/>
              </a:rPr>
              <a:t>always</a:t>
            </a:r>
            <a:r>
              <a:rPr lang="fr-FR" sz="1100" baseline="0" dirty="0" smtClean="0">
                <a:latin typeface="+mn-lt"/>
                <a:cs typeface="Calibri" pitchFamily="34" charset="0"/>
              </a:rPr>
              <a:t> </a:t>
            </a:r>
            <a:r>
              <a:rPr lang="fr-FR" sz="1100" baseline="0" dirty="0" err="1" smtClean="0">
                <a:latin typeface="+mn-lt"/>
                <a:cs typeface="Calibri" pitchFamily="34" charset="0"/>
              </a:rPr>
              <a:t>collect</a:t>
            </a:r>
            <a:r>
              <a:rPr lang="fr-FR" sz="1100" baseline="0" dirty="0" smtClean="0">
                <a:latin typeface="+mn-lt"/>
                <a:cs typeface="Calibri" pitchFamily="34" charset="0"/>
              </a:rPr>
              <a:t> information </a:t>
            </a:r>
            <a:r>
              <a:rPr lang="fr-FR" sz="1100" baseline="0" dirty="0" err="1" smtClean="0">
                <a:latin typeface="+mn-lt"/>
                <a:cs typeface="Calibri" pitchFamily="34" charset="0"/>
              </a:rPr>
              <a:t>regarding</a:t>
            </a:r>
            <a:r>
              <a:rPr lang="fr-FR" sz="1100" baseline="0" dirty="0" smtClean="0">
                <a:latin typeface="+mn-lt"/>
                <a:cs typeface="Calibri" pitchFamily="34" charset="0"/>
              </a:rPr>
              <a:t> contacts </a:t>
            </a:r>
            <a:r>
              <a:rPr lang="fr-FR" sz="1100" baseline="0" dirty="0" err="1" smtClean="0">
                <a:latin typeface="+mn-lt"/>
                <a:cs typeface="Calibri" pitchFamily="34" charset="0"/>
              </a:rPr>
              <a:t>because</a:t>
            </a:r>
            <a:r>
              <a:rPr lang="fr-FR" sz="1100" baseline="0" dirty="0" smtClean="0">
                <a:latin typeface="+mn-lt"/>
                <a:cs typeface="Calibri" pitchFamily="34" charset="0"/>
              </a:rPr>
              <a:t> </a:t>
            </a:r>
            <a:r>
              <a:rPr lang="fr-FR" sz="1100" baseline="0" dirty="0" err="1" smtClean="0">
                <a:latin typeface="+mn-lt"/>
                <a:cs typeface="Calibri" pitchFamily="34" charset="0"/>
              </a:rPr>
              <a:t>they</a:t>
            </a:r>
            <a:r>
              <a:rPr lang="fr-FR" sz="1100" baseline="0" dirty="0" smtClean="0">
                <a:latin typeface="+mn-lt"/>
                <a:cs typeface="Calibri" pitchFamily="34" charset="0"/>
              </a:rPr>
              <a:t> are </a:t>
            </a:r>
            <a:r>
              <a:rPr lang="fr-FR" sz="1100" baseline="0" dirty="0" err="1" smtClean="0">
                <a:latin typeface="+mn-lt"/>
                <a:cs typeface="Calibri" pitchFamily="34" charset="0"/>
              </a:rPr>
              <a:t>often</a:t>
            </a:r>
            <a:r>
              <a:rPr lang="fr-FR" sz="1100" baseline="0" dirty="0" smtClean="0">
                <a:latin typeface="+mn-lt"/>
                <a:cs typeface="Calibri" pitchFamily="34" charset="0"/>
              </a:rPr>
              <a:t> not </a:t>
            </a:r>
            <a:r>
              <a:rPr lang="fr-FR" sz="1100" baseline="0" dirty="0" err="1" smtClean="0">
                <a:latin typeface="+mn-lt"/>
                <a:cs typeface="Calibri" pitchFamily="34" charset="0"/>
              </a:rPr>
              <a:t>trained</a:t>
            </a:r>
            <a:r>
              <a:rPr lang="fr-FR" sz="1100" baseline="0" dirty="0" smtClean="0">
                <a:latin typeface="+mn-lt"/>
                <a:cs typeface="Calibri" pitchFamily="34" charset="0"/>
              </a:rPr>
              <a:t> on </a:t>
            </a:r>
            <a:r>
              <a:rPr lang="fr-FR" sz="1100" baseline="0" dirty="0" err="1" smtClean="0">
                <a:latin typeface="+mn-lt"/>
                <a:cs typeface="Calibri" pitchFamily="34" charset="0"/>
              </a:rPr>
              <a:t>wearing</a:t>
            </a:r>
            <a:r>
              <a:rPr lang="fr-FR" sz="1100" baseline="0" dirty="0" smtClean="0">
                <a:latin typeface="+mn-lt"/>
                <a:cs typeface="Calibri" pitchFamily="34" charset="0"/>
              </a:rPr>
              <a:t> </a:t>
            </a:r>
            <a:r>
              <a:rPr lang="fr-FR" sz="1100" baseline="0" dirty="0" err="1" smtClean="0">
                <a:latin typeface="+mn-lt"/>
                <a:cs typeface="Calibri" pitchFamily="34" charset="0"/>
              </a:rPr>
              <a:t>personal</a:t>
            </a:r>
            <a:r>
              <a:rPr lang="fr-FR" sz="1100" baseline="0" dirty="0" smtClean="0">
                <a:latin typeface="+mn-lt"/>
                <a:cs typeface="Calibri" pitchFamily="34" charset="0"/>
              </a:rPr>
              <a:t> protective </a:t>
            </a:r>
            <a:r>
              <a:rPr lang="fr-FR" sz="1100" baseline="0" dirty="0" err="1" smtClean="0">
                <a:latin typeface="+mn-lt"/>
                <a:cs typeface="Calibri" pitchFamily="34" charset="0"/>
              </a:rPr>
              <a:t>equipment</a:t>
            </a:r>
            <a:r>
              <a:rPr lang="fr-FR" sz="1100" baseline="0" dirty="0" smtClean="0">
                <a:latin typeface="+mn-lt"/>
                <a:cs typeface="Calibri" pitchFamily="34" charset="0"/>
              </a:rPr>
              <a:t>. </a:t>
            </a:r>
            <a:r>
              <a:rPr lang="fr-FR" sz="1100" baseline="0" dirty="0" err="1" smtClean="0">
                <a:latin typeface="+mn-lt"/>
                <a:cs typeface="Calibri" pitchFamily="34" charset="0"/>
              </a:rPr>
              <a:t>Since</a:t>
            </a:r>
            <a:r>
              <a:rPr lang="fr-FR" sz="1100" baseline="0" dirty="0" smtClean="0">
                <a:latin typeface="+mn-lt"/>
                <a:cs typeface="Calibri" pitchFamily="34" charset="0"/>
              </a:rPr>
              <a:t> </a:t>
            </a:r>
            <a:r>
              <a:rPr lang="fr-FR" sz="1100" baseline="0" dirty="0" err="1" smtClean="0">
                <a:latin typeface="+mn-lt"/>
                <a:cs typeface="Calibri" pitchFamily="34" charset="0"/>
              </a:rPr>
              <a:t>we</a:t>
            </a:r>
            <a:r>
              <a:rPr lang="fr-FR" sz="1100" baseline="0" dirty="0" smtClean="0">
                <a:latin typeface="+mn-lt"/>
                <a:cs typeface="Calibri" pitchFamily="34" charset="0"/>
              </a:rPr>
              <a:t> </a:t>
            </a:r>
            <a:r>
              <a:rPr lang="fr-FR" sz="1100" baseline="0" dirty="0" err="1" smtClean="0">
                <a:latin typeface="+mn-lt"/>
                <a:cs typeface="Calibri" pitchFamily="34" charset="0"/>
              </a:rPr>
              <a:t>want</a:t>
            </a:r>
            <a:r>
              <a:rPr lang="fr-FR" sz="1100" baseline="0" dirty="0" smtClean="0">
                <a:latin typeface="+mn-lt"/>
                <a:cs typeface="Calibri" pitchFamily="34" charset="0"/>
              </a:rPr>
              <a:t> to </a:t>
            </a:r>
            <a:r>
              <a:rPr lang="fr-FR" sz="1100" baseline="0" dirty="0" err="1" smtClean="0">
                <a:latin typeface="+mn-lt"/>
                <a:cs typeface="Calibri" pitchFamily="34" charset="0"/>
              </a:rPr>
              <a:t>begin</a:t>
            </a:r>
            <a:r>
              <a:rPr lang="fr-FR" sz="1100" baseline="0" dirty="0" smtClean="0">
                <a:latin typeface="+mn-lt"/>
                <a:cs typeface="Calibri" pitchFamily="34" charset="0"/>
              </a:rPr>
              <a:t> contact </a:t>
            </a:r>
            <a:r>
              <a:rPr lang="fr-FR" sz="1100" baseline="0" dirty="0" err="1" smtClean="0">
                <a:latin typeface="+mn-lt"/>
                <a:cs typeface="Calibri" pitchFamily="34" charset="0"/>
              </a:rPr>
              <a:t>tracing</a:t>
            </a:r>
            <a:r>
              <a:rPr lang="fr-FR" sz="1100" baseline="0" dirty="0" smtClean="0">
                <a:latin typeface="+mn-lt"/>
                <a:cs typeface="Calibri" pitchFamily="34" charset="0"/>
              </a:rPr>
              <a:t> </a:t>
            </a:r>
            <a:r>
              <a:rPr lang="fr-FR" sz="1100" baseline="0" dirty="0" err="1" smtClean="0">
                <a:latin typeface="+mn-lt"/>
                <a:cs typeface="Calibri" pitchFamily="34" charset="0"/>
              </a:rPr>
              <a:t>immediately</a:t>
            </a:r>
            <a:r>
              <a:rPr lang="fr-FR" sz="1100" baseline="0" dirty="0" smtClean="0">
                <a:latin typeface="+mn-lt"/>
                <a:cs typeface="Calibri" pitchFamily="34" charset="0"/>
              </a:rPr>
              <a:t>, </a:t>
            </a:r>
            <a:r>
              <a:rPr lang="fr-FR" sz="1100" baseline="0" dirty="0" err="1" smtClean="0">
                <a:latin typeface="+mn-lt"/>
                <a:cs typeface="Calibri" pitchFamily="34" charset="0"/>
              </a:rPr>
              <a:t>we</a:t>
            </a:r>
            <a:r>
              <a:rPr lang="fr-FR" sz="1100" baseline="0" dirty="0" smtClean="0">
                <a:latin typeface="+mn-lt"/>
                <a:cs typeface="Calibri" pitchFamily="34" charset="0"/>
              </a:rPr>
              <a:t> </a:t>
            </a:r>
            <a:r>
              <a:rPr lang="fr-FR" sz="1100" baseline="0" dirty="0" err="1" smtClean="0">
                <a:latin typeface="+mn-lt"/>
                <a:cs typeface="Calibri" pitchFamily="34" charset="0"/>
              </a:rPr>
              <a:t>want</a:t>
            </a:r>
            <a:r>
              <a:rPr lang="fr-FR" sz="1100" baseline="0" dirty="0" smtClean="0">
                <a:latin typeface="+mn-lt"/>
                <a:cs typeface="Calibri" pitchFamily="34" charset="0"/>
              </a:rPr>
              <a:t> to </a:t>
            </a:r>
            <a:r>
              <a:rPr lang="fr-FR" sz="1100" baseline="0" dirty="0" err="1" smtClean="0">
                <a:latin typeface="+mn-lt"/>
                <a:cs typeface="Calibri" pitchFamily="34" charset="0"/>
              </a:rPr>
              <a:t>identify</a:t>
            </a:r>
            <a:r>
              <a:rPr lang="fr-FR" sz="1100" baseline="0" dirty="0" smtClean="0">
                <a:latin typeface="+mn-lt"/>
                <a:cs typeface="Calibri" pitchFamily="34" charset="0"/>
              </a:rPr>
              <a:t> contacts as </a:t>
            </a:r>
            <a:r>
              <a:rPr lang="fr-FR" sz="1100" baseline="0" dirty="0" err="1" smtClean="0">
                <a:latin typeface="+mn-lt"/>
                <a:cs typeface="Calibri" pitchFamily="34" charset="0"/>
              </a:rPr>
              <a:t>soon</a:t>
            </a:r>
            <a:r>
              <a:rPr lang="fr-FR" sz="1100" baseline="0" dirty="0" smtClean="0">
                <a:latin typeface="+mn-lt"/>
                <a:cs typeface="Calibri" pitchFamily="34" charset="0"/>
              </a:rPr>
              <a:t> as possible</a:t>
            </a:r>
            <a:r>
              <a:rPr lang="fr-FR" sz="1100" dirty="0" smtClean="0">
                <a:latin typeface="+mn-lt"/>
                <a:cs typeface="Calibri" pitchFamily="34" charset="0"/>
              </a:rPr>
              <a:t>. </a:t>
            </a:r>
            <a:endParaRPr lang="fr-FR" sz="1100" dirty="0">
              <a:latin typeface="+mn-lt"/>
              <a:cs typeface="Calibri" pitchFamily="34" charset="0"/>
            </a:endParaRPr>
          </a:p>
          <a:p>
            <a:pPr algn="l">
              <a:buFontTx/>
              <a:buNone/>
            </a:pPr>
            <a:endParaRPr lang="en-GB" sz="1100" dirty="0" smtClean="0">
              <a:latin typeface="+mn-lt"/>
            </a:endParaRPr>
          </a:p>
          <a:p>
            <a:pPr marL="575742" lvl="1" algn="l">
              <a:spcBef>
                <a:spcPts val="606"/>
              </a:spcBef>
            </a:pPr>
            <a:r>
              <a:rPr lang="fr-FR" sz="1100" dirty="0">
                <a:latin typeface="+mn-lt"/>
                <a:cs typeface="Calibri" pitchFamily="34" charset="0"/>
              </a:rPr>
              <a:t>If case </a:t>
            </a:r>
            <a:r>
              <a:rPr lang="fr-FR" sz="1100" dirty="0" err="1">
                <a:latin typeface="+mn-lt"/>
                <a:cs typeface="Calibri" pitchFamily="34" charset="0"/>
              </a:rPr>
              <a:t>is</a:t>
            </a:r>
            <a:r>
              <a:rPr lang="fr-FR" sz="1100" dirty="0">
                <a:latin typeface="+mn-lt"/>
                <a:cs typeface="Calibri" pitchFamily="34" charset="0"/>
              </a:rPr>
              <a:t> alive: </a:t>
            </a:r>
            <a:r>
              <a:rPr lang="fr-FR" sz="1100" dirty="0" err="1">
                <a:latin typeface="+mn-lt"/>
                <a:cs typeface="Calibri" pitchFamily="34" charset="0"/>
              </a:rPr>
              <a:t>Explain</a:t>
            </a:r>
            <a:r>
              <a:rPr lang="fr-FR" sz="1100" dirty="0">
                <a:latin typeface="+mn-lt"/>
                <a:cs typeface="Calibri" pitchFamily="34" charset="0"/>
              </a:rPr>
              <a:t> to the patient and </a:t>
            </a:r>
            <a:r>
              <a:rPr lang="fr-FR" sz="1100" dirty="0" err="1">
                <a:latin typeface="+mn-lt"/>
                <a:cs typeface="Calibri" pitchFamily="34" charset="0"/>
              </a:rPr>
              <a:t>family</a:t>
            </a:r>
            <a:r>
              <a:rPr lang="fr-FR" sz="1100" dirty="0">
                <a:latin typeface="+mn-lt"/>
                <a:cs typeface="Calibri" pitchFamily="34" charset="0"/>
              </a:rPr>
              <a:t> </a:t>
            </a:r>
            <a:r>
              <a:rPr lang="fr-FR" sz="1100" dirty="0" err="1">
                <a:latin typeface="+mn-lt"/>
                <a:cs typeface="Calibri" pitchFamily="34" charset="0"/>
              </a:rPr>
              <a:t>that</a:t>
            </a:r>
            <a:r>
              <a:rPr lang="fr-FR" sz="1100" dirty="0">
                <a:latin typeface="+mn-lt"/>
                <a:cs typeface="Calibri" pitchFamily="34" charset="0"/>
              </a:rPr>
              <a:t> the patient must </a:t>
            </a:r>
            <a:r>
              <a:rPr lang="fr-FR" sz="1100" dirty="0" err="1">
                <a:latin typeface="+mn-lt"/>
                <a:cs typeface="Calibri" pitchFamily="34" charset="0"/>
              </a:rPr>
              <a:t>seek</a:t>
            </a:r>
            <a:r>
              <a:rPr lang="fr-FR" sz="1100" dirty="0">
                <a:latin typeface="+mn-lt"/>
                <a:cs typeface="Calibri" pitchFamily="34" charset="0"/>
              </a:rPr>
              <a:t> care in a </a:t>
            </a:r>
            <a:r>
              <a:rPr lang="fr-FR" sz="1100" dirty="0" err="1">
                <a:latin typeface="+mn-lt"/>
                <a:cs typeface="Calibri" pitchFamily="34" charset="0"/>
              </a:rPr>
              <a:t>hospital</a:t>
            </a:r>
            <a:r>
              <a:rPr lang="fr-FR" sz="1100" dirty="0">
                <a:latin typeface="+mn-lt"/>
                <a:cs typeface="Calibri" pitchFamily="34" charset="0"/>
              </a:rPr>
              <a:t> and arrange transportation</a:t>
            </a:r>
          </a:p>
          <a:p>
            <a:pPr marL="575742" lvl="1" algn="l">
              <a:spcBef>
                <a:spcPts val="606"/>
              </a:spcBef>
            </a:pPr>
            <a:r>
              <a:rPr lang="fr-FR" sz="1100" dirty="0">
                <a:latin typeface="+mn-lt"/>
                <a:cs typeface="Calibri" pitchFamily="34" charset="0"/>
              </a:rPr>
              <a:t>If case has </a:t>
            </a:r>
            <a:r>
              <a:rPr lang="fr-FR" sz="1100" dirty="0" err="1">
                <a:latin typeface="+mn-lt"/>
                <a:cs typeface="Calibri" pitchFamily="34" charset="0"/>
              </a:rPr>
              <a:t>died</a:t>
            </a:r>
            <a:r>
              <a:rPr lang="fr-FR" sz="1100" dirty="0">
                <a:latin typeface="+mn-lt"/>
                <a:cs typeface="Calibri" pitchFamily="34" charset="0"/>
              </a:rPr>
              <a:t>: </a:t>
            </a:r>
            <a:r>
              <a:rPr lang="fr-FR" sz="1100" dirty="0" err="1">
                <a:latin typeface="+mn-lt"/>
                <a:cs typeface="Calibri" pitchFamily="34" charset="0"/>
              </a:rPr>
              <a:t>Explain</a:t>
            </a:r>
            <a:r>
              <a:rPr lang="fr-FR" sz="1100" dirty="0">
                <a:latin typeface="+mn-lt"/>
                <a:cs typeface="Calibri" pitchFamily="34" charset="0"/>
              </a:rPr>
              <a:t> to the </a:t>
            </a:r>
            <a:r>
              <a:rPr lang="fr-FR" sz="1100" dirty="0" err="1">
                <a:latin typeface="+mn-lt"/>
                <a:cs typeface="Calibri" pitchFamily="34" charset="0"/>
              </a:rPr>
              <a:t>family</a:t>
            </a:r>
            <a:r>
              <a:rPr lang="fr-FR" sz="1100" dirty="0">
                <a:latin typeface="+mn-lt"/>
                <a:cs typeface="Calibri" pitchFamily="34" charset="0"/>
              </a:rPr>
              <a:t> the </a:t>
            </a:r>
            <a:r>
              <a:rPr lang="fr-FR" sz="1100" dirty="0" err="1">
                <a:latin typeface="+mn-lt"/>
                <a:cs typeface="Calibri" pitchFamily="34" charset="0"/>
              </a:rPr>
              <a:t>need</a:t>
            </a:r>
            <a:r>
              <a:rPr lang="fr-FR" sz="1100" dirty="0">
                <a:latin typeface="+mn-lt"/>
                <a:cs typeface="Calibri" pitchFamily="34" charset="0"/>
              </a:rPr>
              <a:t> for </a:t>
            </a:r>
            <a:r>
              <a:rPr lang="fr-FR" sz="1100" dirty="0" err="1">
                <a:latin typeface="+mn-lt"/>
                <a:cs typeface="Calibri" pitchFamily="34" charset="0"/>
              </a:rPr>
              <a:t>safe</a:t>
            </a:r>
            <a:r>
              <a:rPr lang="fr-FR" sz="1100" dirty="0">
                <a:latin typeface="+mn-lt"/>
                <a:cs typeface="Calibri" pitchFamily="34" charset="0"/>
              </a:rPr>
              <a:t> </a:t>
            </a:r>
            <a:r>
              <a:rPr lang="fr-FR" sz="1100" dirty="0" err="1">
                <a:latin typeface="+mn-lt"/>
                <a:cs typeface="Calibri" pitchFamily="34" charset="0"/>
              </a:rPr>
              <a:t>burial</a:t>
            </a:r>
            <a:endParaRPr lang="en-GB" sz="1100" dirty="0">
              <a:latin typeface="+mn-lt"/>
              <a:cs typeface="Calibri" pitchFamily="34" charset="0"/>
            </a:endParaRPr>
          </a:p>
          <a:p>
            <a:pPr algn="l">
              <a:buFontTx/>
              <a:buNone/>
            </a:pPr>
            <a:endParaRPr lang="en-US" sz="1100" dirty="0">
              <a:latin typeface="+mn-lt"/>
            </a:endParaRPr>
          </a:p>
        </p:txBody>
      </p:sp>
      <p:sp>
        <p:nvSpPr>
          <p:cNvPr id="4" name="Header Placeholder 3"/>
          <p:cNvSpPr>
            <a:spLocks noGrp="1"/>
          </p:cNvSpPr>
          <p:nvPr>
            <p:ph type="hdr" sz="quarter" idx="10"/>
          </p:nvPr>
        </p:nvSpPr>
        <p:spPr/>
        <p:txBody>
          <a:bodyPr/>
          <a:lstStyle/>
          <a:p>
            <a:pPr>
              <a:defRPr/>
            </a:pPr>
            <a:r>
              <a:rPr lang="en-US" smtClean="0"/>
              <a:t>GO Training on Contact Tracing</a:t>
            </a:r>
            <a:endParaRPr lang="en-GB"/>
          </a:p>
        </p:txBody>
      </p:sp>
      <p:sp>
        <p:nvSpPr>
          <p:cNvPr id="5" name="Date Placeholder 4"/>
          <p:cNvSpPr>
            <a:spLocks noGrp="1"/>
          </p:cNvSpPr>
          <p:nvPr>
            <p:ph type="dt" idx="11"/>
          </p:nvPr>
        </p:nvSpPr>
        <p:spPr>
          <a:xfrm>
            <a:off x="3849911" y="0"/>
            <a:ext cx="2946144" cy="494191"/>
          </a:xfrm>
          <a:prstGeom prst="rect">
            <a:avLst/>
          </a:prstGeom>
        </p:spPr>
        <p:txBody>
          <a:bodyPr/>
          <a:lstStyle/>
          <a:p>
            <a:pPr>
              <a:defRPr/>
            </a:pPr>
            <a:fld id="{219CC5F2-4943-4AA6-9B1E-1981F30EC29E}" type="datetime1">
              <a:rPr lang="en-GB" smtClean="0"/>
              <a:pPr>
                <a:defRPr/>
              </a:pPr>
              <a:t>18/03/2015</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xfrm>
            <a:off x="781050" y="741363"/>
            <a:ext cx="5235575" cy="3702050"/>
          </a:xfrm>
          <a:prstGeom prst="rect">
            <a:avLst/>
          </a:prstGeom>
          <a:noFill/>
          <a:ln>
            <a:solidFill>
              <a:srgbClr val="000000"/>
            </a:solidFill>
            <a:miter lim="800000"/>
            <a:headEnd/>
            <a:tailEnd/>
          </a:ln>
        </p:spPr>
      </p:sp>
      <p:sp>
        <p:nvSpPr>
          <p:cNvPr id="44035" name="Notes Placeholder 2"/>
          <p:cNvSpPr>
            <a:spLocks noGrp="1"/>
          </p:cNvSpPr>
          <p:nvPr>
            <p:ph type="body" idx="1"/>
          </p:nvPr>
        </p:nvSpPr>
        <p:spPr>
          <a:xfrm>
            <a:off x="680254" y="4690030"/>
            <a:ext cx="5437168" cy="4442935"/>
          </a:xfrm>
          <a:prstGeom prst="rect">
            <a:avLst/>
          </a:prstGeom>
          <a:noFill/>
        </p:spPr>
        <p:txBody>
          <a:bodyPr/>
          <a:lstStyle/>
          <a:p>
            <a:pPr marL="0" marR="0" indent="0" algn="l" defTabSz="914400" rtl="1" eaLnBrk="1" fontAlgn="base" latinLnBrk="0" hangingPunct="1">
              <a:lnSpc>
                <a:spcPct val="100000"/>
              </a:lnSpc>
              <a:spcBef>
                <a:spcPct val="30000"/>
              </a:spcBef>
              <a:spcAft>
                <a:spcPct val="0"/>
              </a:spcAft>
              <a:buClrTx/>
              <a:buSzTx/>
              <a:buFontTx/>
              <a:buNone/>
              <a:tabLst/>
              <a:defRPr/>
            </a:pPr>
            <a:r>
              <a:rPr lang="en-US" sz="1100" kern="1200" dirty="0" smtClean="0">
                <a:solidFill>
                  <a:schemeClr val="tx1"/>
                </a:solidFill>
                <a:effectLst/>
                <a:latin typeface="+mn-lt"/>
                <a:ea typeface="+mn-ea"/>
                <a:cs typeface="Arial" charset="0"/>
              </a:rPr>
              <a:t>The ultimate purpose of the surveillance system in the Ebola outbreak is to promote early detection of new cases. Early detection of new cases is important mainly for two reasons: 1) It facilitates isolation of cases from communities, thereby minimizing exposure to others; and 2) it maximizes patient’s survival by initiating early treatment. Repeating this cycle will eventually lead to decreased transmission. Contact tracing is </a:t>
            </a:r>
            <a:r>
              <a:rPr lang="en-GB" sz="1100" dirty="0" smtClean="0">
                <a:latin typeface="+mn-lt"/>
              </a:rPr>
              <a:t>so crucial</a:t>
            </a:r>
            <a:r>
              <a:rPr lang="en-GB" sz="1100" baseline="0" dirty="0" smtClean="0">
                <a:latin typeface="+mn-lt"/>
              </a:rPr>
              <a:t> in achieving those objectives.</a:t>
            </a:r>
          </a:p>
          <a:p>
            <a:pPr algn="l"/>
            <a:endParaRPr lang="en-GB" sz="1100" baseline="0" dirty="0" smtClean="0">
              <a:latin typeface="+mn-lt"/>
            </a:endParaRPr>
          </a:p>
          <a:p>
            <a:pPr algn="l"/>
            <a:r>
              <a:rPr lang="en-GB" sz="1100" dirty="0" smtClean="0">
                <a:latin typeface="+mn-lt"/>
              </a:rPr>
              <a:t>Contact tracing is the process of identifying contacts of a person with Ebola Virus Disease (EVD) to ensure that they are aware of their status and to communicate expectations on what to do in the event they start to feel ill. Once contacts have been traced, contact monitoring is pursued to observe development of any symptoms for 21 days (the maximum incubation period of Ebola virus) from the last day of contact with an EVD case. While the main purpose of contact tracing is to identify relevant contacts of an EVD case in order to create the opportunity for monitoring, the objective of contact monitoring is to detect any new cases that may arise among the contacts that are being followed and isolate them as early as possible. Early isolation of new cases is crucial not only because it prevents further transmission, but it also increases their chances of survival by initiating treatment to minimize the likelihood of complications.</a:t>
            </a:r>
          </a:p>
        </p:txBody>
      </p:sp>
      <p:sp>
        <p:nvSpPr>
          <p:cNvPr id="44036" name="Header Placeholder 3"/>
          <p:cNvSpPr>
            <a:spLocks noGrp="1"/>
          </p:cNvSpPr>
          <p:nvPr>
            <p:ph type="hdr" sz="quarter"/>
          </p:nvPr>
        </p:nvSpPr>
        <p:spPr>
          <a:noFill/>
          <a:ln>
            <a:miter lim="800000"/>
            <a:headEnd/>
            <a:tailEnd/>
          </a:ln>
        </p:spPr>
        <p:txBody>
          <a:bodyPr/>
          <a:lstStyle/>
          <a:p>
            <a:r>
              <a:rPr lang="en-US" smtClean="0"/>
              <a:t>GO Training on Contact Tracing</a:t>
            </a:r>
            <a:endParaRPr lang="en-GB" smtClean="0"/>
          </a:p>
        </p:txBody>
      </p:sp>
      <p:sp>
        <p:nvSpPr>
          <p:cNvPr id="44037" name="Date Placeholder 4"/>
          <p:cNvSpPr>
            <a:spLocks noGrp="1"/>
          </p:cNvSpPr>
          <p:nvPr>
            <p:ph type="dt" sz="quarter" idx="1"/>
          </p:nvPr>
        </p:nvSpPr>
        <p:spPr>
          <a:xfrm>
            <a:off x="3849911" y="0"/>
            <a:ext cx="2946144" cy="494191"/>
          </a:xfrm>
          <a:prstGeom prst="rect">
            <a:avLst/>
          </a:prstGeom>
          <a:noFill/>
          <a:ln>
            <a:miter lim="800000"/>
            <a:headEnd/>
            <a:tailEnd/>
          </a:ln>
        </p:spPr>
        <p:txBody>
          <a:bodyPr/>
          <a:lstStyle/>
          <a:p>
            <a:fld id="{6B97DAA2-9C04-487D-90F0-FF133AD9A117}" type="datetime1">
              <a:rPr lang="en-GB" smtClean="0"/>
              <a:pPr/>
              <a:t>18/03/2015</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81050" y="741363"/>
            <a:ext cx="5235575" cy="3702050"/>
          </a:xfrm>
          <a:prstGeom prst="rect">
            <a:avLst/>
          </a:prstGeom>
        </p:spPr>
      </p:sp>
      <p:sp>
        <p:nvSpPr>
          <p:cNvPr id="3" name="Notes Placeholder 2"/>
          <p:cNvSpPr>
            <a:spLocks noGrp="1"/>
          </p:cNvSpPr>
          <p:nvPr>
            <p:ph type="body" idx="1"/>
          </p:nvPr>
        </p:nvSpPr>
        <p:spPr>
          <a:xfrm>
            <a:off x="680254" y="4690030"/>
            <a:ext cx="5437168" cy="4442935"/>
          </a:xfrm>
          <a:prstGeom prst="rect">
            <a:avLst/>
          </a:prstGeom>
        </p:spPr>
        <p:txBody>
          <a:bodyPr/>
          <a:lstStyle/>
          <a:p>
            <a:pPr algn="l" rtl="0"/>
            <a:endParaRPr lang="en-US" sz="1100" dirty="0">
              <a:latin typeface="+mn-lt"/>
            </a:endParaRPr>
          </a:p>
        </p:txBody>
      </p:sp>
      <p:sp>
        <p:nvSpPr>
          <p:cNvPr id="5" name="Header Placeholder 4"/>
          <p:cNvSpPr>
            <a:spLocks noGrp="1"/>
          </p:cNvSpPr>
          <p:nvPr>
            <p:ph type="hdr" sz="quarter" idx="10"/>
          </p:nvPr>
        </p:nvSpPr>
        <p:spPr/>
        <p:txBody>
          <a:bodyPr/>
          <a:lstStyle/>
          <a:p>
            <a:r>
              <a:rPr lang="en-US" smtClean="0"/>
              <a:t>GO Training on Contact Tracing</a:t>
            </a:r>
            <a:endParaRPr lang="en-GB"/>
          </a:p>
        </p:txBody>
      </p:sp>
    </p:spTree>
    <p:extLst>
      <p:ext uri="{BB962C8B-B14F-4D97-AF65-F5344CB8AC3E}">
        <p14:creationId xmlns:p14="http://schemas.microsoft.com/office/powerpoint/2010/main" val="6137609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xfrm>
            <a:off x="781050" y="741363"/>
            <a:ext cx="5235575" cy="3702050"/>
          </a:xfrm>
          <a:prstGeom prst="rect">
            <a:avLst/>
          </a:prstGeom>
          <a:noFill/>
          <a:ln>
            <a:solidFill>
              <a:srgbClr val="000000"/>
            </a:solidFill>
            <a:miter lim="800000"/>
            <a:headEnd/>
            <a:tailEnd/>
          </a:ln>
        </p:spPr>
      </p:sp>
      <p:sp>
        <p:nvSpPr>
          <p:cNvPr id="45059" name="Notes Placeholder 2"/>
          <p:cNvSpPr>
            <a:spLocks noGrp="1"/>
          </p:cNvSpPr>
          <p:nvPr>
            <p:ph type="body" idx="1"/>
          </p:nvPr>
        </p:nvSpPr>
        <p:spPr>
          <a:xfrm>
            <a:off x="680254" y="4690030"/>
            <a:ext cx="5437168" cy="4442935"/>
          </a:xfrm>
          <a:prstGeom prst="rect">
            <a:avLst/>
          </a:prstGeom>
          <a:noFill/>
        </p:spPr>
        <p:txBody>
          <a:bodyPr/>
          <a:lstStyle/>
          <a:p>
            <a:pPr algn="l"/>
            <a:r>
              <a:rPr lang="en-GB" sz="1100" dirty="0" smtClean="0">
                <a:latin typeface="+mn-lt"/>
              </a:rPr>
              <a:t>Again,</a:t>
            </a:r>
            <a:r>
              <a:rPr lang="en-GB" sz="1100" baseline="0" dirty="0" smtClean="0">
                <a:latin typeface="+mn-lt"/>
              </a:rPr>
              <a:t> r</a:t>
            </a:r>
            <a:r>
              <a:rPr lang="en-GB" sz="1100" dirty="0" smtClean="0">
                <a:latin typeface="+mn-lt"/>
              </a:rPr>
              <a:t>ecall that </a:t>
            </a:r>
            <a:r>
              <a:rPr lang="en-GB" sz="1100" baseline="0" dirty="0" smtClean="0">
                <a:latin typeface="+mn-lt"/>
              </a:rPr>
              <a:t>c</a:t>
            </a:r>
            <a:r>
              <a:rPr lang="en-GB" sz="1100" dirty="0" smtClean="0">
                <a:latin typeface="+mn-lt"/>
              </a:rPr>
              <a:t>ontact identification is initiated during case investigation. Contact</a:t>
            </a:r>
            <a:r>
              <a:rPr lang="en-GB" sz="1100" baseline="0" dirty="0" smtClean="0">
                <a:latin typeface="+mn-lt"/>
              </a:rPr>
              <a:t> identification actually involves more than just Q &amp; A with the case or proxy. Once contacts are listed on the form, surveillance officers and/or contact tracing team p</a:t>
            </a:r>
            <a:r>
              <a:rPr lang="en-GB" sz="1100" dirty="0" smtClean="0">
                <a:latin typeface="+mn-lt"/>
              </a:rPr>
              <a:t>hysically look for contacts by visiting the contacts. Having to do this for many, many contacts require persistence and a</a:t>
            </a:r>
            <a:r>
              <a:rPr lang="en-GB" sz="1100" baseline="0" dirty="0" smtClean="0">
                <a:latin typeface="+mn-lt"/>
              </a:rPr>
              <a:t> lot of resources</a:t>
            </a:r>
            <a:r>
              <a:rPr lang="en-GB" sz="1100" dirty="0" smtClean="0">
                <a:latin typeface="+mn-lt"/>
              </a:rPr>
              <a:t>. Also,</a:t>
            </a:r>
            <a:r>
              <a:rPr lang="en-GB" sz="1100" baseline="0" dirty="0" smtClean="0">
                <a:latin typeface="+mn-lt"/>
              </a:rPr>
              <a:t> c</a:t>
            </a:r>
            <a:r>
              <a:rPr lang="en-GB" sz="1100" dirty="0" smtClean="0">
                <a:latin typeface="+mn-lt"/>
              </a:rPr>
              <a:t>ommunity acceptance is needed from the very beginning (i.e. at the very moment we go into communities to explain what we are doing). </a:t>
            </a:r>
          </a:p>
        </p:txBody>
      </p:sp>
      <p:sp>
        <p:nvSpPr>
          <p:cNvPr id="45060" name="Header Placeholder 3"/>
          <p:cNvSpPr>
            <a:spLocks noGrp="1"/>
          </p:cNvSpPr>
          <p:nvPr>
            <p:ph type="hdr" sz="quarter"/>
          </p:nvPr>
        </p:nvSpPr>
        <p:spPr>
          <a:noFill/>
          <a:ln>
            <a:miter lim="800000"/>
            <a:headEnd/>
            <a:tailEnd/>
          </a:ln>
        </p:spPr>
        <p:txBody>
          <a:bodyPr/>
          <a:lstStyle/>
          <a:p>
            <a:r>
              <a:rPr lang="en-US" smtClean="0"/>
              <a:t>GO Training on Contact Tracing</a:t>
            </a:r>
            <a:endParaRPr lang="en-GB" smtClean="0"/>
          </a:p>
        </p:txBody>
      </p:sp>
      <p:sp>
        <p:nvSpPr>
          <p:cNvPr id="45061" name="Date Placeholder 4"/>
          <p:cNvSpPr>
            <a:spLocks noGrp="1"/>
          </p:cNvSpPr>
          <p:nvPr>
            <p:ph type="dt" sz="quarter" idx="1"/>
          </p:nvPr>
        </p:nvSpPr>
        <p:spPr>
          <a:xfrm>
            <a:off x="3849911" y="0"/>
            <a:ext cx="2946144" cy="494191"/>
          </a:xfrm>
          <a:prstGeom prst="rect">
            <a:avLst/>
          </a:prstGeom>
          <a:noFill/>
          <a:ln>
            <a:miter lim="800000"/>
            <a:headEnd/>
            <a:tailEnd/>
          </a:ln>
        </p:spPr>
        <p:txBody>
          <a:bodyPr/>
          <a:lstStyle/>
          <a:p>
            <a:fld id="{490EE4CF-D38D-44D5-9962-15258EF52CE5}" type="datetime1">
              <a:rPr lang="en-GB" smtClean="0"/>
              <a:pPr/>
              <a:t>18/03/2015</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174877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0050" y="0"/>
            <a:ext cx="2673350" cy="66071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0" y="0"/>
            <a:ext cx="7867650" cy="6607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4378098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solidFill>
          <a:srgbClr val="1E7FB8"/>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02005" y="2348895"/>
            <a:ext cx="9089390" cy="1620771"/>
          </a:xfrm>
        </p:spPr>
        <p:txBody>
          <a:bodyPr/>
          <a:lstStyle>
            <a:lvl1pPr>
              <a:defRPr>
                <a:solidFill>
                  <a:schemeClr val="bg1"/>
                </a:solidFill>
                <a:latin typeface="Arial" panose="020B0604020202020204" pitchFamily="34" charset="0"/>
                <a:cs typeface="Arial" panose="020B0604020202020204" pitchFamily="34" charset="0"/>
              </a:defRPr>
            </a:lvl1pPr>
          </a:lstStyle>
          <a:p>
            <a:r>
              <a:rPr lang="en-US" smtClean="0"/>
              <a:t>Click to edit Master title style</a:t>
            </a:r>
            <a:endParaRPr lang="en-GB" dirty="0"/>
          </a:p>
        </p:txBody>
      </p:sp>
      <p:sp>
        <p:nvSpPr>
          <p:cNvPr id="5" name="Footer Placeholder 4"/>
          <p:cNvSpPr>
            <a:spLocks noGrp="1"/>
          </p:cNvSpPr>
          <p:nvPr>
            <p:ph type="ftr" sz="quarter" idx="11"/>
          </p:nvPr>
        </p:nvSpPr>
        <p:spPr>
          <a:xfrm>
            <a:off x="1520951" y="6956318"/>
            <a:ext cx="2394190" cy="589848"/>
          </a:xfrm>
          <a:prstGeom prst="rect">
            <a:avLst/>
          </a:prstGeom>
        </p:spPr>
        <p:txBody>
          <a:bodyPr lIns="104287" tIns="52144" rIns="104287" bIns="52144"/>
          <a:lstStyle>
            <a:lvl1pPr>
              <a:defRPr>
                <a:latin typeface="Arial" panose="020B0604020202020204" pitchFamily="34" charset="0"/>
                <a:cs typeface="Arial" panose="020B0604020202020204" pitchFamily="34" charset="0"/>
              </a:defRPr>
            </a:lvl1pPr>
          </a:lstStyle>
          <a:p>
            <a:endParaRPr lang="en-GB">
              <a:solidFill>
                <a:prstClr val="black">
                  <a:tint val="75000"/>
                </a:prstClr>
              </a:solidFill>
            </a:endParaRPr>
          </a:p>
        </p:txBody>
      </p:sp>
      <p:sp>
        <p:nvSpPr>
          <p:cNvPr id="6" name="Slide Number Placeholder 5"/>
          <p:cNvSpPr>
            <a:spLocks noGrp="1"/>
          </p:cNvSpPr>
          <p:nvPr>
            <p:ph type="sldNum" sz="quarter" idx="12"/>
          </p:nvPr>
        </p:nvSpPr>
        <p:spPr>
          <a:xfrm>
            <a:off x="507700" y="6871322"/>
            <a:ext cx="712745" cy="402567"/>
          </a:xfrm>
          <a:prstGeom prst="rect">
            <a:avLst/>
          </a:prstGeom>
        </p:spPr>
        <p:txBody>
          <a:bodyPr lIns="104287" tIns="52144" rIns="104287" bIns="52144"/>
          <a:lstStyle>
            <a:lvl1pPr>
              <a:defRPr>
                <a:latin typeface="Arial" panose="020B0604020202020204" pitchFamily="34" charset="0"/>
                <a:cs typeface="Arial" panose="020B0604020202020204" pitchFamily="34" charset="0"/>
              </a:defRPr>
            </a:lvl1pPr>
          </a:lstStyle>
          <a:p>
            <a:fld id="{C48F3520-4E91-48C3-9C61-04CEDF5D4B01}" type="slidenum">
              <a:rPr lang="en-GB" smtClean="0">
                <a:solidFill>
                  <a:prstClr val="black">
                    <a:tint val="75000"/>
                  </a:prstClr>
                </a:solidFill>
              </a:rPr>
              <a:pPr/>
              <a:t>‹#›</a:t>
            </a:fld>
            <a:endParaRPr lang="en-GB">
              <a:solidFill>
                <a:prstClr val="black">
                  <a:tint val="75000"/>
                </a:prstClr>
              </a:solidFill>
            </a:endParaRPr>
          </a:p>
        </p:txBody>
      </p:sp>
      <p:pic>
        <p:nvPicPr>
          <p:cNvPr id="7" name="Picture 5" descr="WHO-EN-white-H"/>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652003" y="4495164"/>
            <a:ext cx="5181473" cy="1501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4465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913012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90025"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90025"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291727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17525" y="1522413"/>
            <a:ext cx="4772025"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41950" y="1522413"/>
            <a:ext cx="4772025"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5406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23425"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4400"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7125"/>
            <a:ext cx="4724400"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32425" y="1692275"/>
            <a:ext cx="472598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32425" y="2397125"/>
            <a:ext cx="4725988"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668294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598692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6499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7900"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81475" y="301625"/>
            <a:ext cx="5976938" cy="64531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61120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2725"/>
            <a:ext cx="6416675" cy="625475"/>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6675" cy="45354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2095500" y="5918200"/>
            <a:ext cx="6416675" cy="887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132939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w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1" name="Rectangle 3"/>
          <p:cNvSpPr>
            <a:spLocks noGrp="1" noChangeArrowheads="1"/>
          </p:cNvSpPr>
          <p:nvPr>
            <p:ph type="title"/>
          </p:nvPr>
        </p:nvSpPr>
        <p:spPr bwMode="auto">
          <a:xfrm>
            <a:off x="0" y="0"/>
            <a:ext cx="10693400" cy="136525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GB" smtClean="0"/>
          </a:p>
        </p:txBody>
      </p:sp>
      <p:sp>
        <p:nvSpPr>
          <p:cNvPr id="7172" name="Rectangle 4"/>
          <p:cNvSpPr>
            <a:spLocks noGrp="1" noChangeArrowheads="1"/>
          </p:cNvSpPr>
          <p:nvPr>
            <p:ph type="body" idx="1"/>
          </p:nvPr>
        </p:nvSpPr>
        <p:spPr bwMode="auto">
          <a:xfrm>
            <a:off x="517525" y="1522413"/>
            <a:ext cx="9696450" cy="5084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p:txBody>
      </p:sp>
      <p:sp>
        <p:nvSpPr>
          <p:cNvPr id="7174" name="Line 6"/>
          <p:cNvSpPr>
            <a:spLocks noChangeShapeType="1"/>
          </p:cNvSpPr>
          <p:nvPr/>
        </p:nvSpPr>
        <p:spPr bwMode="auto">
          <a:xfrm>
            <a:off x="0" y="1374775"/>
            <a:ext cx="10693400" cy="0"/>
          </a:xfrm>
          <a:prstGeom prst="line">
            <a:avLst/>
          </a:prstGeom>
          <a:noFill/>
          <a:ln w="38100">
            <a:solidFill>
              <a:srgbClr val="1E7FB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1593903" algn="ctr" rotWithShape="0">
                    <a:schemeClr val="bg2"/>
                  </a:outerShdw>
                </a:effectLst>
              </a14:hiddenEffects>
            </a:ext>
          </a:extLst>
        </p:spPr>
        <p:txBody>
          <a:bodyPr/>
          <a:lstStyle/>
          <a:p>
            <a:endParaRPr lang="en-GB"/>
          </a:p>
        </p:txBody>
      </p:sp>
      <p:sp>
        <p:nvSpPr>
          <p:cNvPr id="7180" name="Rectangle 12"/>
          <p:cNvSpPr>
            <a:spLocks noChangeArrowheads="1"/>
          </p:cNvSpPr>
          <p:nvPr/>
        </p:nvSpPr>
        <p:spPr bwMode="auto">
          <a:xfrm>
            <a:off x="1588" y="6632575"/>
            <a:ext cx="10693400" cy="928688"/>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81" name="Rectangle 13"/>
          <p:cNvSpPr>
            <a:spLocks noChangeArrowheads="1"/>
          </p:cNvSpPr>
          <p:nvPr/>
        </p:nvSpPr>
        <p:spPr bwMode="auto">
          <a:xfrm>
            <a:off x="1084263" y="7085013"/>
            <a:ext cx="4967287"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42988" rtl="0"/>
            <a:r>
              <a:rPr lang="fr-CH" sz="1400" dirty="0" smtClean="0">
                <a:solidFill>
                  <a:srgbClr val="96CCEE"/>
                </a:solidFill>
                <a:latin typeface="Arial Narrow" pitchFamily="34" charset="0"/>
              </a:rPr>
              <a:t>GO </a:t>
            </a:r>
            <a:r>
              <a:rPr lang="fr-CH" sz="1400" dirty="0" smtClean="0">
                <a:solidFill>
                  <a:srgbClr val="96CCEE"/>
                </a:solidFill>
                <a:latin typeface="Arial Narrow" pitchFamily="34" charset="0"/>
              </a:rPr>
              <a:t>Pre-deployment</a:t>
            </a:r>
            <a:r>
              <a:rPr lang="fr-CH" sz="1400" baseline="0" dirty="0" smtClean="0">
                <a:solidFill>
                  <a:srgbClr val="96CCEE"/>
                </a:solidFill>
                <a:latin typeface="Arial Narrow" pitchFamily="34" charset="0"/>
              </a:rPr>
              <a:t> Training</a:t>
            </a:r>
            <a:endParaRPr lang="en-GB" sz="1400" dirty="0">
              <a:solidFill>
                <a:srgbClr val="96CCEE"/>
              </a:solidFill>
              <a:latin typeface="Arial Narrow" pitchFamily="34" charset="0"/>
            </a:endParaRPr>
          </a:p>
        </p:txBody>
      </p:sp>
      <p:sp>
        <p:nvSpPr>
          <p:cNvPr id="7182" name="Rectangle 14"/>
          <p:cNvSpPr>
            <a:spLocks noChangeArrowheads="1"/>
          </p:cNvSpPr>
          <p:nvPr/>
        </p:nvSpPr>
        <p:spPr bwMode="auto">
          <a:xfrm>
            <a:off x="420688" y="7054850"/>
            <a:ext cx="415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lgn="r" defTabSz="1042988" rtl="0"/>
            <a:fld id="{D81C0C16-A6AB-43D5-9103-0DCE4FF98230}" type="slidenum">
              <a:rPr lang="x-none" sz="1700">
                <a:solidFill>
                  <a:srgbClr val="72BBE8"/>
                </a:solidFill>
                <a:latin typeface="Arial Narrow" pitchFamily="34" charset="0"/>
              </a:rPr>
              <a:pPr algn="r" defTabSz="1042988" rtl="0"/>
              <a:t>‹#›</a:t>
            </a:fld>
            <a:r>
              <a:rPr lang="en-GB" sz="1700">
                <a:solidFill>
                  <a:srgbClr val="72BBE8"/>
                </a:solidFill>
                <a:latin typeface="Arial Narrow" pitchFamily="34" charset="0"/>
              </a:rPr>
              <a:t> </a:t>
            </a:r>
            <a:r>
              <a:rPr lang="en-US" sz="2400" baseline="14000">
                <a:solidFill>
                  <a:schemeClr val="bg1"/>
                </a:solidFill>
                <a:latin typeface="Arial Narrow" pitchFamily="34" charset="0"/>
              </a:rPr>
              <a:t>|</a:t>
            </a:r>
          </a:p>
        </p:txBody>
      </p:sp>
      <p:pic>
        <p:nvPicPr>
          <p:cNvPr id="7185" name="Picture 17" descr="WHO-EN-white-H"/>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521575" y="6659563"/>
            <a:ext cx="2581275" cy="79057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hf sldNum="0" hdr="0" ftr="0" dt="0"/>
  <p:txStyles>
    <p:titleStyle>
      <a:lvl1pPr algn="ctr" defTabSz="1042988" rtl="0" eaLnBrk="1" fontAlgn="base" hangingPunct="1">
        <a:spcBef>
          <a:spcPct val="0"/>
        </a:spcBef>
        <a:spcAft>
          <a:spcPct val="0"/>
        </a:spcAft>
        <a:defRPr sz="4000" b="1">
          <a:solidFill>
            <a:srgbClr val="000066"/>
          </a:solidFill>
          <a:latin typeface="+mj-lt"/>
          <a:ea typeface="+mj-ea"/>
          <a:cs typeface="+mj-cs"/>
        </a:defRPr>
      </a:lvl1pPr>
      <a:lvl2pPr algn="ctr" defTabSz="1042988" rtl="0" eaLnBrk="1" fontAlgn="base" hangingPunct="1">
        <a:spcBef>
          <a:spcPct val="0"/>
        </a:spcBef>
        <a:spcAft>
          <a:spcPct val="0"/>
        </a:spcAft>
        <a:defRPr sz="4000" b="1">
          <a:solidFill>
            <a:srgbClr val="000066"/>
          </a:solidFill>
          <a:latin typeface="Arial" charset="0"/>
          <a:cs typeface="Arial" charset="0"/>
        </a:defRPr>
      </a:lvl2pPr>
      <a:lvl3pPr algn="ctr" defTabSz="1042988" rtl="0" eaLnBrk="1" fontAlgn="base" hangingPunct="1">
        <a:spcBef>
          <a:spcPct val="0"/>
        </a:spcBef>
        <a:spcAft>
          <a:spcPct val="0"/>
        </a:spcAft>
        <a:defRPr sz="4000" b="1">
          <a:solidFill>
            <a:srgbClr val="000066"/>
          </a:solidFill>
          <a:latin typeface="Arial" charset="0"/>
          <a:cs typeface="Arial" charset="0"/>
        </a:defRPr>
      </a:lvl3pPr>
      <a:lvl4pPr algn="ctr" defTabSz="1042988" rtl="0" eaLnBrk="1" fontAlgn="base" hangingPunct="1">
        <a:spcBef>
          <a:spcPct val="0"/>
        </a:spcBef>
        <a:spcAft>
          <a:spcPct val="0"/>
        </a:spcAft>
        <a:defRPr sz="4000" b="1">
          <a:solidFill>
            <a:srgbClr val="000066"/>
          </a:solidFill>
          <a:latin typeface="Arial" charset="0"/>
          <a:cs typeface="Arial" charset="0"/>
        </a:defRPr>
      </a:lvl4pPr>
      <a:lvl5pPr algn="ctr" defTabSz="1042988" rtl="0" eaLnBrk="1" fontAlgn="base" hangingPunct="1">
        <a:spcBef>
          <a:spcPct val="0"/>
        </a:spcBef>
        <a:spcAft>
          <a:spcPct val="0"/>
        </a:spcAft>
        <a:defRPr sz="4000" b="1">
          <a:solidFill>
            <a:srgbClr val="000066"/>
          </a:solidFill>
          <a:latin typeface="Arial" charset="0"/>
          <a:cs typeface="Arial" charset="0"/>
        </a:defRPr>
      </a:lvl5pPr>
      <a:lvl6pPr marL="457200" algn="ctr" defTabSz="1042988" rtl="0" eaLnBrk="1" fontAlgn="base" hangingPunct="1">
        <a:spcBef>
          <a:spcPct val="0"/>
        </a:spcBef>
        <a:spcAft>
          <a:spcPct val="0"/>
        </a:spcAft>
        <a:defRPr sz="4000" b="1">
          <a:solidFill>
            <a:srgbClr val="000066"/>
          </a:solidFill>
          <a:latin typeface="Arial" charset="0"/>
          <a:cs typeface="Arial" charset="0"/>
        </a:defRPr>
      </a:lvl6pPr>
      <a:lvl7pPr marL="914400" algn="ctr" defTabSz="1042988" rtl="0" eaLnBrk="1" fontAlgn="base" hangingPunct="1">
        <a:spcBef>
          <a:spcPct val="0"/>
        </a:spcBef>
        <a:spcAft>
          <a:spcPct val="0"/>
        </a:spcAft>
        <a:defRPr sz="4000" b="1">
          <a:solidFill>
            <a:srgbClr val="000066"/>
          </a:solidFill>
          <a:latin typeface="Arial" charset="0"/>
          <a:cs typeface="Arial" charset="0"/>
        </a:defRPr>
      </a:lvl7pPr>
      <a:lvl8pPr marL="1371600" algn="ctr" defTabSz="1042988" rtl="0" eaLnBrk="1" fontAlgn="base" hangingPunct="1">
        <a:spcBef>
          <a:spcPct val="0"/>
        </a:spcBef>
        <a:spcAft>
          <a:spcPct val="0"/>
        </a:spcAft>
        <a:defRPr sz="4000" b="1">
          <a:solidFill>
            <a:srgbClr val="000066"/>
          </a:solidFill>
          <a:latin typeface="Arial" charset="0"/>
          <a:cs typeface="Arial" charset="0"/>
        </a:defRPr>
      </a:lvl8pPr>
      <a:lvl9pPr marL="1828800" algn="ctr" defTabSz="1042988" rtl="0" eaLnBrk="1" fontAlgn="base" hangingPunct="1">
        <a:spcBef>
          <a:spcPct val="0"/>
        </a:spcBef>
        <a:spcAft>
          <a:spcPct val="0"/>
        </a:spcAft>
        <a:defRPr sz="4000" b="1">
          <a:solidFill>
            <a:srgbClr val="000066"/>
          </a:solidFill>
          <a:latin typeface="Arial" charset="0"/>
          <a:cs typeface="Arial" charset="0"/>
        </a:defRPr>
      </a:lvl9pPr>
    </p:titleStyle>
    <p:bodyStyle>
      <a:lvl1pPr marL="390525" indent="-390525" algn="l" defTabSz="1042988" rtl="0" eaLnBrk="1" fontAlgn="base" hangingPunct="1">
        <a:spcBef>
          <a:spcPct val="80000"/>
        </a:spcBef>
        <a:spcAft>
          <a:spcPct val="0"/>
        </a:spcAft>
        <a:buClr>
          <a:srgbClr val="1E7FB8"/>
        </a:buClr>
        <a:buFont typeface="Wingdings" pitchFamily="2" charset="2"/>
        <a:buChar char="l"/>
        <a:defRPr sz="2800">
          <a:solidFill>
            <a:srgbClr val="000066"/>
          </a:solidFill>
          <a:latin typeface="+mn-lt"/>
          <a:ea typeface="+mn-ea"/>
          <a:cs typeface="+mn-cs"/>
        </a:defRPr>
      </a:lvl1pPr>
      <a:lvl2pPr marL="919163" indent="-322263" algn="l" defTabSz="1042988" rtl="0" eaLnBrk="1" fontAlgn="base" hangingPunct="1">
        <a:spcBef>
          <a:spcPct val="20000"/>
        </a:spcBef>
        <a:spcAft>
          <a:spcPct val="0"/>
        </a:spcAft>
        <a:buClr>
          <a:srgbClr val="1E7FB8"/>
        </a:buClr>
        <a:buFont typeface="Arial" charset="0"/>
        <a:buChar char="–"/>
        <a:defRPr sz="2400">
          <a:solidFill>
            <a:srgbClr val="000066"/>
          </a:solidFill>
          <a:latin typeface="+mn-lt"/>
          <a:cs typeface="+mn-cs"/>
        </a:defRPr>
      </a:lvl2pPr>
      <a:lvl3pPr marL="1433513" indent="-307975" algn="l" defTabSz="1042988" rtl="0" eaLnBrk="1" fontAlgn="base" hangingPunct="1">
        <a:spcBef>
          <a:spcPct val="20000"/>
        </a:spcBef>
        <a:spcAft>
          <a:spcPct val="0"/>
        </a:spcAft>
        <a:buClr>
          <a:srgbClr val="1E7FB8"/>
        </a:buClr>
        <a:buChar char="•"/>
        <a:defRPr sz="2400">
          <a:solidFill>
            <a:srgbClr val="000066"/>
          </a:solidFill>
          <a:latin typeface="Arial Narrow" pitchFamily="34" charset="0"/>
          <a:cs typeface="+mn-cs"/>
        </a:defRPr>
      </a:lvl3pPr>
      <a:lvl4pPr marL="1898650" indent="-258763" algn="l" defTabSz="1042988" rtl="0" eaLnBrk="1" fontAlgn="base" hangingPunct="1">
        <a:spcBef>
          <a:spcPct val="20000"/>
        </a:spcBef>
        <a:spcAft>
          <a:spcPct val="0"/>
        </a:spcAft>
        <a:buClr>
          <a:srgbClr val="1E7FB8"/>
        </a:buClr>
        <a:buChar char="–"/>
        <a:defRPr sz="2400">
          <a:solidFill>
            <a:srgbClr val="000066"/>
          </a:solidFill>
          <a:latin typeface="Arial Narrow" pitchFamily="34" charset="0"/>
          <a:cs typeface="+mn-cs"/>
        </a:defRPr>
      </a:lvl4pPr>
      <a:lvl5pPr marL="2268538" indent="-165100" algn="r" defTabSz="1042988" rtl="1" eaLnBrk="1" fontAlgn="base" hangingPunct="1">
        <a:spcBef>
          <a:spcPct val="20000"/>
        </a:spcBef>
        <a:spcAft>
          <a:spcPct val="0"/>
        </a:spcAft>
        <a:buChar char="»"/>
        <a:defRPr sz="2300">
          <a:solidFill>
            <a:srgbClr val="000066"/>
          </a:solidFill>
          <a:latin typeface="+mn-lt"/>
          <a:cs typeface="+mn-cs"/>
        </a:defRPr>
      </a:lvl5pPr>
      <a:lvl6pPr marL="2725738" indent="-165100" algn="r" defTabSz="1042988" rtl="1" eaLnBrk="1" fontAlgn="base" hangingPunct="1">
        <a:spcBef>
          <a:spcPct val="20000"/>
        </a:spcBef>
        <a:spcAft>
          <a:spcPct val="0"/>
        </a:spcAft>
        <a:buChar char="»"/>
        <a:defRPr sz="2300">
          <a:solidFill>
            <a:srgbClr val="000066"/>
          </a:solidFill>
          <a:latin typeface="+mn-lt"/>
          <a:cs typeface="+mn-cs"/>
        </a:defRPr>
      </a:lvl6pPr>
      <a:lvl7pPr marL="3182938" indent="-165100" algn="r" defTabSz="1042988" rtl="1" eaLnBrk="1" fontAlgn="base" hangingPunct="1">
        <a:spcBef>
          <a:spcPct val="20000"/>
        </a:spcBef>
        <a:spcAft>
          <a:spcPct val="0"/>
        </a:spcAft>
        <a:buChar char="»"/>
        <a:defRPr sz="2300">
          <a:solidFill>
            <a:srgbClr val="000066"/>
          </a:solidFill>
          <a:latin typeface="+mn-lt"/>
          <a:cs typeface="+mn-cs"/>
        </a:defRPr>
      </a:lvl7pPr>
      <a:lvl8pPr marL="3640138" indent="-165100" algn="r" defTabSz="1042988" rtl="1" eaLnBrk="1" fontAlgn="base" hangingPunct="1">
        <a:spcBef>
          <a:spcPct val="20000"/>
        </a:spcBef>
        <a:spcAft>
          <a:spcPct val="0"/>
        </a:spcAft>
        <a:buChar char="»"/>
        <a:defRPr sz="2300">
          <a:solidFill>
            <a:srgbClr val="000066"/>
          </a:solidFill>
          <a:latin typeface="+mn-lt"/>
          <a:cs typeface="+mn-cs"/>
        </a:defRPr>
      </a:lvl8pPr>
      <a:lvl9pPr marL="4097338" indent="-165100" algn="r" defTabSz="1042988" rtl="1" eaLnBrk="1" fontAlgn="base" hangingPunct="1">
        <a:spcBef>
          <a:spcPct val="20000"/>
        </a:spcBef>
        <a:spcAft>
          <a:spcPct val="0"/>
        </a:spcAft>
        <a:buChar char="»"/>
        <a:defRPr sz="2300">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image" Target="../media/image14.jpeg"/><Relationship Id="rId7" Type="http://schemas.openxmlformats.org/officeDocument/2006/relationships/diagramLayout" Target="../diagrams/layout3.xml"/><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diagramData" Target="../diagrams/data3.xml"/><Relationship Id="rId11" Type="http://schemas.openxmlformats.org/officeDocument/2006/relationships/image" Target="../media/image15.jpeg"/><Relationship Id="rId5" Type="http://schemas.openxmlformats.org/officeDocument/2006/relationships/image" Target="../media/image9.jpeg"/><Relationship Id="rId10" Type="http://schemas.microsoft.com/office/2007/relationships/diagramDrawing" Target="../diagrams/drawing3.xml"/><Relationship Id="rId4" Type="http://schemas.openxmlformats.org/officeDocument/2006/relationships/image" Target="../media/image8.png"/><Relationship Id="rId9" Type="http://schemas.openxmlformats.org/officeDocument/2006/relationships/diagramColors" Target="../diagrams/colors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5.jpeg"/><Relationship Id="rId7" Type="http://schemas.openxmlformats.org/officeDocument/2006/relationships/diagramColors" Target="../diagrams/colors2.xml"/><Relationship Id="rId12"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2.xml"/><Relationship Id="rId11" Type="http://schemas.openxmlformats.org/officeDocument/2006/relationships/image" Target="../media/image8.png"/><Relationship Id="rId5" Type="http://schemas.openxmlformats.org/officeDocument/2006/relationships/diagramLayout" Target="../diagrams/layout2.xml"/><Relationship Id="rId10" Type="http://schemas.openxmlformats.org/officeDocument/2006/relationships/image" Target="../media/image7.png"/><Relationship Id="rId4" Type="http://schemas.openxmlformats.org/officeDocument/2006/relationships/diagramData" Target="../diagrams/data2.xml"/><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2805" y="1853595"/>
            <a:ext cx="9089390" cy="1620771"/>
          </a:xfrm>
        </p:spPr>
        <p:txBody>
          <a:bodyPr>
            <a:noAutofit/>
          </a:bodyPr>
          <a:lstStyle/>
          <a:p>
            <a:r>
              <a:rPr lang="en-GB" dirty="0" smtClean="0"/>
              <a:t/>
            </a:r>
            <a:br>
              <a:rPr lang="en-GB" dirty="0" smtClean="0"/>
            </a:br>
            <a:r>
              <a:rPr lang="en-GB" dirty="0" smtClean="0"/>
              <a:t/>
            </a:r>
            <a:br>
              <a:rPr lang="en-GB" dirty="0" smtClean="0"/>
            </a:br>
            <a:r>
              <a:rPr lang="en-GB" sz="4400" dirty="0" smtClean="0">
                <a:latin typeface="Calibri" panose="020F0502020204030204" pitchFamily="34" charset="0"/>
                <a:cs typeface="Calibri" panose="020F0502020204030204" pitchFamily="34" charset="0"/>
              </a:rPr>
              <a:t>Module 4.2</a:t>
            </a:r>
            <a:r>
              <a:rPr lang="en-GB" sz="4400" noProof="0" dirty="0" smtClean="0">
                <a:latin typeface="Calibri" panose="020F0502020204030204" pitchFamily="34" charset="0"/>
                <a:cs typeface="Calibri" panose="020F0502020204030204" pitchFamily="34" charset="0"/>
              </a:rPr>
              <a:t/>
            </a:r>
            <a:br>
              <a:rPr lang="en-GB" sz="4400" noProof="0" dirty="0" smtClean="0">
                <a:latin typeface="Calibri" panose="020F0502020204030204" pitchFamily="34" charset="0"/>
                <a:cs typeface="Calibri" panose="020F0502020204030204" pitchFamily="34" charset="0"/>
              </a:rPr>
            </a:br>
            <a:r>
              <a:rPr lang="en-GB" sz="4400" noProof="0" dirty="0" smtClean="0">
                <a:latin typeface="Calibri" panose="020F0502020204030204" pitchFamily="34" charset="0"/>
                <a:cs typeface="Calibri" panose="020F0502020204030204" pitchFamily="34" charset="0"/>
              </a:rPr>
              <a:t/>
            </a:r>
            <a:br>
              <a:rPr lang="en-GB" sz="4400" noProof="0" dirty="0" smtClean="0">
                <a:latin typeface="Calibri" panose="020F0502020204030204" pitchFamily="34" charset="0"/>
                <a:cs typeface="Calibri" panose="020F0502020204030204" pitchFamily="34" charset="0"/>
              </a:rPr>
            </a:br>
            <a:r>
              <a:rPr lang="en-GB" sz="4400" noProof="0" dirty="0" smtClean="0">
                <a:latin typeface="Calibri" panose="020F0502020204030204" pitchFamily="34" charset="0"/>
                <a:cs typeface="Calibri" panose="020F0502020204030204" pitchFamily="34" charset="0"/>
              </a:rPr>
              <a:t>Contact Tracing  &amp; Case Finding</a:t>
            </a:r>
            <a:br>
              <a:rPr lang="en-GB" sz="4400" noProof="0" dirty="0" smtClean="0">
                <a:latin typeface="Calibri" panose="020F0502020204030204" pitchFamily="34" charset="0"/>
                <a:cs typeface="Calibri" panose="020F0502020204030204" pitchFamily="34" charset="0"/>
              </a:rPr>
            </a:br>
            <a:endParaRPr lang="en-GB" sz="4400" noProof="0" dirty="0">
              <a:latin typeface="Calibri" panose="020F0502020204030204" pitchFamily="34" charset="0"/>
              <a:cs typeface="Calibri" panose="020F0502020204030204" pitchFamily="34" charset="0"/>
            </a:endParaRPr>
          </a:p>
        </p:txBody>
      </p:sp>
      <p:sp>
        <p:nvSpPr>
          <p:cNvPr id="3" name="TextBox 2"/>
          <p:cNvSpPr txBox="1"/>
          <p:nvPr/>
        </p:nvSpPr>
        <p:spPr>
          <a:xfrm>
            <a:off x="1778000" y="749300"/>
            <a:ext cx="7912100" cy="1107996"/>
          </a:xfrm>
          <a:prstGeom prst="rect">
            <a:avLst/>
          </a:prstGeom>
          <a:noFill/>
        </p:spPr>
        <p:txBody>
          <a:bodyPr wrap="square" rtlCol="0">
            <a:spAutoFit/>
          </a:bodyPr>
          <a:lstStyle/>
          <a:p>
            <a:pPr algn="ctr"/>
            <a:r>
              <a:rPr lang="en-GB" sz="6600" dirty="0" smtClean="0">
                <a:solidFill>
                  <a:schemeClr val="bg1"/>
                </a:solidFill>
                <a:latin typeface="Calibri" panose="020F0502020204030204" pitchFamily="34" charset="0"/>
                <a:cs typeface="Calibri" panose="020F0502020204030204" pitchFamily="34" charset="0"/>
              </a:rPr>
              <a:t>GO </a:t>
            </a:r>
            <a:r>
              <a:rPr lang="en-GB" sz="6600" dirty="0" smtClean="0">
                <a:solidFill>
                  <a:schemeClr val="bg1"/>
                </a:solidFill>
                <a:latin typeface="Calibri" panose="020F0502020204030204" pitchFamily="34" charset="0"/>
                <a:cs typeface="Calibri" panose="020F0502020204030204" pitchFamily="34" charset="0"/>
              </a:rPr>
              <a:t>Training</a:t>
            </a:r>
            <a:endParaRPr lang="en-GB" sz="66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057545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1"/>
          <p:cNvSpPr>
            <a:spLocks noGrp="1"/>
          </p:cNvSpPr>
          <p:nvPr>
            <p:ph idx="1"/>
          </p:nvPr>
        </p:nvSpPr>
        <p:spPr>
          <a:xfrm>
            <a:off x="0" y="1389947"/>
            <a:ext cx="10104120" cy="4640580"/>
          </a:xfrm>
        </p:spPr>
        <p:txBody>
          <a:bodyPr/>
          <a:lstStyle/>
          <a:p>
            <a:pPr>
              <a:spcBef>
                <a:spcPts val="2053"/>
              </a:spcBef>
            </a:pPr>
            <a:r>
              <a:rPr lang="en-US" sz="2500" b="1" dirty="0" smtClean="0">
                <a:latin typeface="Calibri" panose="020F0502020204030204" pitchFamily="34" charset="0"/>
                <a:cs typeface="Calibri" panose="020F0502020204030204" pitchFamily="34" charset="0"/>
              </a:rPr>
              <a:t>Prerequisites</a:t>
            </a:r>
            <a:endParaRPr lang="en-US" sz="2500" b="1" dirty="0">
              <a:latin typeface="Calibri" panose="020F0502020204030204" pitchFamily="34" charset="0"/>
              <a:cs typeface="Calibri" panose="020F0502020204030204" pitchFamily="34" charset="0"/>
            </a:endParaRPr>
          </a:p>
          <a:p>
            <a:pPr lvl="1"/>
            <a:r>
              <a:rPr lang="en-US" sz="2500" dirty="0">
                <a:latin typeface="Calibri" panose="020F0502020204030204" pitchFamily="34" charset="0"/>
                <a:cs typeface="Calibri" panose="020F0502020204030204" pitchFamily="34" charset="0"/>
              </a:rPr>
              <a:t>Understanding the strategy </a:t>
            </a:r>
          </a:p>
          <a:p>
            <a:pPr lvl="1"/>
            <a:r>
              <a:rPr lang="en-US" sz="2500" dirty="0">
                <a:latin typeface="Calibri" panose="020F0502020204030204" pitchFamily="34" charset="0"/>
                <a:cs typeface="Calibri" panose="020F0502020204030204" pitchFamily="34" charset="0"/>
              </a:rPr>
              <a:t>Community and individual compliance </a:t>
            </a:r>
          </a:p>
          <a:p>
            <a:pPr lvl="1"/>
            <a:r>
              <a:rPr lang="en-US" sz="2500" dirty="0">
                <a:latin typeface="Calibri" panose="020F0502020204030204" pitchFamily="34" charset="0"/>
                <a:cs typeface="Calibri" panose="020F0502020204030204" pitchFamily="34" charset="0"/>
              </a:rPr>
              <a:t>Excellent interpersonal and communication skills</a:t>
            </a:r>
          </a:p>
          <a:p>
            <a:pPr lvl="1"/>
            <a:r>
              <a:rPr lang="en-US" sz="2500" dirty="0">
                <a:latin typeface="Calibri" panose="020F0502020204030204" pitchFamily="34" charset="0"/>
                <a:cs typeface="Calibri" panose="020F0502020204030204" pitchFamily="34" charset="0"/>
              </a:rPr>
              <a:t>Cultural awareness, </a:t>
            </a:r>
            <a:r>
              <a:rPr lang="en-US" sz="2500" dirty="0" smtClean="0">
                <a:latin typeface="Calibri" panose="020F0502020204030204" pitchFamily="34" charset="0"/>
                <a:cs typeface="Calibri" panose="020F0502020204030204" pitchFamily="34" charset="0"/>
              </a:rPr>
              <a:t>adaptability</a:t>
            </a:r>
            <a:endParaRPr lang="en-US" sz="2500" dirty="0">
              <a:latin typeface="Calibri" panose="020F0502020204030204" pitchFamily="34" charset="0"/>
              <a:cs typeface="Calibri" panose="020F0502020204030204" pitchFamily="34" charset="0"/>
            </a:endParaRPr>
          </a:p>
          <a:p>
            <a:pPr>
              <a:spcBef>
                <a:spcPts val="2053"/>
              </a:spcBef>
            </a:pPr>
            <a:r>
              <a:rPr lang="en-US" sz="2500" b="1" dirty="0">
                <a:latin typeface="Calibri" panose="020F0502020204030204" pitchFamily="34" charset="0"/>
                <a:cs typeface="Calibri" panose="020F0502020204030204" pitchFamily="34" charset="0"/>
              </a:rPr>
              <a:t>What is required to start contact tracing?</a:t>
            </a:r>
          </a:p>
          <a:p>
            <a:pPr lvl="1"/>
            <a:r>
              <a:rPr lang="en-US" sz="2500" dirty="0" smtClean="0">
                <a:latin typeface="Calibri" panose="020F0502020204030204" pitchFamily="34" charset="0"/>
                <a:cs typeface="Calibri" panose="020F0502020204030204" pitchFamily="34" charset="0"/>
              </a:rPr>
              <a:t>C</a:t>
            </a:r>
            <a:r>
              <a:rPr lang="en-US" sz="2500" dirty="0">
                <a:latin typeface="Calibri" panose="020F0502020204030204" pitchFamily="34" charset="0"/>
                <a:cs typeface="Calibri" panose="020F0502020204030204" pitchFamily="34" charset="0"/>
              </a:rPr>
              <a:t>omprehensive line listing of relevant contacts</a:t>
            </a:r>
          </a:p>
          <a:p>
            <a:pPr lvl="1"/>
            <a:r>
              <a:rPr lang="en-US" sz="2500" dirty="0">
                <a:latin typeface="Calibri" panose="020F0502020204030204" pitchFamily="34" charset="0"/>
                <a:cs typeface="Calibri" panose="020F0502020204030204" pitchFamily="34" charset="0"/>
              </a:rPr>
              <a:t>Personnel</a:t>
            </a:r>
          </a:p>
          <a:p>
            <a:pPr lvl="1"/>
            <a:r>
              <a:rPr lang="en-US" sz="2500" dirty="0">
                <a:latin typeface="Calibri" panose="020F0502020204030204" pitchFamily="34" charset="0"/>
                <a:cs typeface="Calibri" panose="020F0502020204030204" pitchFamily="34" charset="0"/>
              </a:rPr>
              <a:t>Transport</a:t>
            </a:r>
          </a:p>
          <a:p>
            <a:pPr lvl="1"/>
            <a:r>
              <a:rPr lang="en-US" sz="2500" dirty="0">
                <a:latin typeface="Calibri" panose="020F0502020204030204" pitchFamily="34" charset="0"/>
                <a:cs typeface="Calibri" panose="020F0502020204030204" pitchFamily="34" charset="0"/>
              </a:rPr>
              <a:t>Commitment and </a:t>
            </a:r>
            <a:r>
              <a:rPr lang="en-US" sz="2500" dirty="0" smtClean="0">
                <a:latin typeface="Calibri" panose="020F0502020204030204" pitchFamily="34" charset="0"/>
                <a:cs typeface="Calibri" panose="020F0502020204030204" pitchFamily="34" charset="0"/>
              </a:rPr>
              <a:t>perseverance</a:t>
            </a:r>
            <a:endParaRPr lang="en-US" sz="2500" dirty="0">
              <a:latin typeface="Calibri" panose="020F0502020204030204" pitchFamily="34" charset="0"/>
              <a:cs typeface="Calibri" panose="020F0502020204030204" pitchFamily="34" charset="0"/>
            </a:endParaRPr>
          </a:p>
        </p:txBody>
      </p:sp>
      <p:sp>
        <p:nvSpPr>
          <p:cNvPr id="3" name="Title 2"/>
          <p:cNvSpPr>
            <a:spLocks noGrp="1"/>
          </p:cNvSpPr>
          <p:nvPr>
            <p:ph type="title"/>
          </p:nvPr>
        </p:nvSpPr>
        <p:spPr>
          <a:xfrm>
            <a:off x="0" y="126128"/>
            <a:ext cx="10693400" cy="1081681"/>
          </a:xfrm>
        </p:spPr>
        <p:txBody>
          <a:bodyPr/>
          <a:lstStyle/>
          <a:p>
            <a:pPr>
              <a:defRPr/>
            </a:pPr>
            <a:r>
              <a:rPr lang="en-US" sz="4800" dirty="0" smtClean="0">
                <a:latin typeface="Calibri" panose="020F0502020204030204" pitchFamily="34" charset="0"/>
                <a:cs typeface="Calibri" panose="020F0502020204030204" pitchFamily="34" charset="0"/>
              </a:rPr>
              <a:t>3. Contact Identification</a:t>
            </a:r>
            <a:endParaRPr lang="en-US" sz="4800" dirty="0">
              <a:latin typeface="Calibri" panose="020F0502020204030204" pitchFamily="34" charset="0"/>
              <a:cs typeface="Calibri" panose="020F0502020204030204" pitchFamily="34" charset="0"/>
            </a:endParaRPr>
          </a:p>
        </p:txBody>
      </p:sp>
      <p:sp>
        <p:nvSpPr>
          <p:cNvPr id="2" name="TextBox 1"/>
          <p:cNvSpPr txBox="1"/>
          <p:nvPr/>
        </p:nvSpPr>
        <p:spPr>
          <a:xfrm>
            <a:off x="4266649" y="6247510"/>
            <a:ext cx="2857500" cy="261610"/>
          </a:xfrm>
          <a:prstGeom prst="rect">
            <a:avLst/>
          </a:prstGeom>
          <a:noFill/>
        </p:spPr>
        <p:txBody>
          <a:bodyPr wrap="square" rtlCol="0">
            <a:spAutoFit/>
          </a:bodyPr>
          <a:lstStyle/>
          <a:p>
            <a:r>
              <a:rPr lang="en-GB" sz="1100" b="0" dirty="0" smtClean="0">
                <a:latin typeface="Calibri" panose="020F0502020204030204" pitchFamily="34" charset="0"/>
                <a:cs typeface="Calibri" panose="020F0502020204030204" pitchFamily="34" charset="0"/>
              </a:rPr>
              <a:t>Photo: WHO/Stephane </a:t>
            </a:r>
            <a:r>
              <a:rPr lang="en-GB" sz="1100" b="0" dirty="0" err="1">
                <a:latin typeface="Calibri" panose="020F0502020204030204" pitchFamily="34" charset="0"/>
                <a:cs typeface="Calibri" panose="020F0502020204030204" pitchFamily="34" charset="0"/>
              </a:rPr>
              <a:t>Saporito</a:t>
            </a:r>
            <a:endParaRPr lang="en-GB" sz="1100" b="0" dirty="0">
              <a:latin typeface="Calibri" panose="020F0502020204030204" pitchFamily="34" charset="0"/>
              <a:cs typeface="Calibri" panose="020F0502020204030204" pitchFamily="34" charset="0"/>
            </a:endParaRPr>
          </a:p>
        </p:txBody>
      </p:sp>
      <p:pic>
        <p:nvPicPr>
          <p:cNvPr id="2050" name="Picture 2" descr="D:\contact tracing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27801" y="5122369"/>
            <a:ext cx="4000500" cy="22502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07122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1"/>
          <p:cNvSpPr>
            <a:spLocks noGrp="1"/>
          </p:cNvSpPr>
          <p:nvPr>
            <p:ph idx="1"/>
          </p:nvPr>
        </p:nvSpPr>
        <p:spPr>
          <a:xfrm>
            <a:off x="517525" y="1682433"/>
            <a:ext cx="9696450" cy="5084762"/>
          </a:xfrm>
        </p:spPr>
        <p:txBody>
          <a:bodyPr/>
          <a:lstStyle/>
          <a:p>
            <a:r>
              <a:rPr lang="en-US" dirty="0" smtClean="0">
                <a:latin typeface="Calibri" panose="020F0502020204030204" pitchFamily="34" charset="0"/>
                <a:cs typeface="Calibri" panose="020F0502020204030204" pitchFamily="34" charset="0"/>
              </a:rPr>
              <a:t>Monitoring of symptoms is intended for early detection of new cases (active case finding &amp; self-report)</a:t>
            </a:r>
          </a:p>
          <a:p>
            <a:r>
              <a:rPr lang="en-US" dirty="0" smtClean="0">
                <a:latin typeface="Calibri" panose="020F0502020204030204" pitchFamily="34" charset="0"/>
                <a:cs typeface="Calibri" panose="020F0502020204030204" pitchFamily="34" charset="0"/>
              </a:rPr>
              <a:t>More sustained efforts required at the community level</a:t>
            </a:r>
          </a:p>
          <a:p>
            <a:pPr lvl="1"/>
            <a:r>
              <a:rPr lang="en-US" dirty="0" smtClean="0">
                <a:latin typeface="Calibri" panose="020F0502020204030204" pitchFamily="34" charset="0"/>
                <a:cs typeface="Calibri" panose="020F0502020204030204" pitchFamily="34" charset="0"/>
              </a:rPr>
              <a:t>Districts to gather data on the overall progress (daily, weekly)</a:t>
            </a:r>
          </a:p>
          <a:p>
            <a:pPr lvl="1"/>
            <a:r>
              <a:rPr lang="en-US" dirty="0" smtClean="0">
                <a:latin typeface="Calibri" panose="020F0502020204030204" pitchFamily="34" charset="0"/>
                <a:cs typeface="Calibri" panose="020F0502020204030204" pitchFamily="34" charset="0"/>
              </a:rPr>
              <a:t>Supervisors to oversee day-to-day monitoring activities</a:t>
            </a:r>
          </a:p>
          <a:p>
            <a:pPr lvl="1"/>
            <a:r>
              <a:rPr lang="en-US" dirty="0" smtClean="0">
                <a:latin typeface="Calibri" panose="020F0502020204030204" pitchFamily="34" charset="0"/>
                <a:cs typeface="Calibri" panose="020F0502020204030204" pitchFamily="34" charset="0"/>
              </a:rPr>
              <a:t>Communities / contact monitoring personnel are often on their own</a:t>
            </a:r>
          </a:p>
          <a:p>
            <a:pPr marL="1125538" lvl="2" indent="0">
              <a:buNone/>
            </a:pPr>
            <a:endParaRPr lang="en-US" dirty="0" smtClean="0">
              <a:latin typeface="Calibri" panose="020F0502020204030204" pitchFamily="34" charset="0"/>
              <a:cs typeface="Calibri" panose="020F0502020204030204" pitchFamily="34" charset="0"/>
            </a:endParaRPr>
          </a:p>
        </p:txBody>
      </p:sp>
      <p:sp>
        <p:nvSpPr>
          <p:cNvPr id="3" name="Title 2"/>
          <p:cNvSpPr>
            <a:spLocks noGrp="1"/>
          </p:cNvSpPr>
          <p:nvPr>
            <p:ph type="title"/>
          </p:nvPr>
        </p:nvSpPr>
        <p:spPr>
          <a:xfrm>
            <a:off x="0" y="141894"/>
            <a:ext cx="10693400" cy="1081681"/>
          </a:xfrm>
        </p:spPr>
        <p:txBody>
          <a:bodyPr/>
          <a:lstStyle/>
          <a:p>
            <a:pPr>
              <a:defRPr/>
            </a:pPr>
            <a:r>
              <a:rPr lang="en-US" sz="4400" dirty="0" smtClean="0">
                <a:latin typeface="Calibri" panose="020F0502020204030204" pitchFamily="34" charset="0"/>
                <a:cs typeface="Calibri" panose="020F0502020204030204" pitchFamily="34" charset="0"/>
              </a:rPr>
              <a:t>4. Contact Monitoring (21 Days)</a:t>
            </a:r>
            <a:endParaRPr lang="en-US" sz="4400" dirty="0">
              <a:latin typeface="Calibri" panose="020F0502020204030204" pitchFamily="34" charset="0"/>
              <a:cs typeface="Calibri" panose="020F0502020204030204" pitchFamily="34" charset="0"/>
            </a:endParaRPr>
          </a:p>
        </p:txBody>
      </p:sp>
      <p:sp>
        <p:nvSpPr>
          <p:cNvPr id="5" name="Rounded Rectangle 4"/>
          <p:cNvSpPr/>
          <p:nvPr/>
        </p:nvSpPr>
        <p:spPr>
          <a:xfrm>
            <a:off x="819151" y="5130264"/>
            <a:ext cx="2819400" cy="12480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5000"/>
              </a:lnSpc>
              <a:spcAft>
                <a:spcPts val="1000"/>
              </a:spcAft>
            </a:pPr>
            <a:r>
              <a:rPr lang="en-GB" sz="2400" b="1" dirty="0">
                <a:solidFill>
                  <a:schemeClr val="tx1"/>
                </a:solidFill>
                <a:effectLst/>
                <a:latin typeface="Cambria"/>
                <a:ea typeface="MS Gothic"/>
                <a:cs typeface="Times New Roman"/>
              </a:rPr>
              <a:t>Contact tracing / monitoring </a:t>
            </a:r>
            <a:r>
              <a:rPr lang="en-GB" sz="2400" b="1" dirty="0" smtClean="0">
                <a:solidFill>
                  <a:schemeClr val="tx1"/>
                </a:solidFill>
                <a:effectLst/>
                <a:latin typeface="Cambria"/>
                <a:ea typeface="MS Gothic"/>
                <a:cs typeface="Times New Roman"/>
              </a:rPr>
              <a:t>staff</a:t>
            </a:r>
            <a:r>
              <a:rPr lang="en-GB" sz="2400" b="1" dirty="0">
                <a:solidFill>
                  <a:schemeClr val="tx1"/>
                </a:solidFill>
                <a:effectLst/>
                <a:latin typeface="Cambria"/>
                <a:ea typeface="MS Gothic"/>
                <a:cs typeface="Times New Roman"/>
              </a:rPr>
              <a:t> </a:t>
            </a:r>
            <a:endParaRPr lang="en-GB" sz="2400" dirty="0">
              <a:solidFill>
                <a:schemeClr val="tx1"/>
              </a:solidFill>
              <a:effectLst/>
              <a:latin typeface="Cambria"/>
              <a:ea typeface="MS Gothic"/>
              <a:cs typeface="Times New Roman"/>
            </a:endParaRPr>
          </a:p>
        </p:txBody>
      </p:sp>
      <p:sp>
        <p:nvSpPr>
          <p:cNvPr id="6" name="Oval 5"/>
          <p:cNvSpPr/>
          <p:nvPr/>
        </p:nvSpPr>
        <p:spPr>
          <a:xfrm>
            <a:off x="7737474" y="5130265"/>
            <a:ext cx="2187576" cy="11481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5000"/>
              </a:lnSpc>
              <a:spcAft>
                <a:spcPts val="1000"/>
              </a:spcAft>
            </a:pPr>
            <a:r>
              <a:rPr lang="en-GB" sz="2200" b="1" dirty="0">
                <a:solidFill>
                  <a:schemeClr val="tx1"/>
                </a:solidFill>
                <a:effectLst/>
                <a:latin typeface="Cambria"/>
                <a:ea typeface="MS Gothic"/>
                <a:cs typeface="Times New Roman"/>
              </a:rPr>
              <a:t>Contact</a:t>
            </a:r>
            <a:endParaRPr lang="en-GB" sz="2200" dirty="0">
              <a:solidFill>
                <a:schemeClr val="tx1"/>
              </a:solidFill>
              <a:effectLst/>
              <a:latin typeface="Cambria"/>
              <a:ea typeface="MS Gothic"/>
              <a:cs typeface="Times New Roman"/>
            </a:endParaRPr>
          </a:p>
        </p:txBody>
      </p:sp>
      <p:sp>
        <p:nvSpPr>
          <p:cNvPr id="7" name="Right Arrow 6"/>
          <p:cNvSpPr/>
          <p:nvPr/>
        </p:nvSpPr>
        <p:spPr>
          <a:xfrm rot="10800000">
            <a:off x="3886196" y="5130264"/>
            <a:ext cx="3524252" cy="1209972"/>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 name="TextBox 1"/>
          <p:cNvSpPr txBox="1"/>
          <p:nvPr/>
        </p:nvSpPr>
        <p:spPr>
          <a:xfrm>
            <a:off x="4229100" y="5357758"/>
            <a:ext cx="3260724" cy="769441"/>
          </a:xfrm>
          <a:prstGeom prst="rect">
            <a:avLst/>
          </a:prstGeom>
          <a:noFill/>
        </p:spPr>
        <p:txBody>
          <a:bodyPr wrap="square" rtlCol="0">
            <a:spAutoFit/>
          </a:bodyPr>
          <a:lstStyle/>
          <a:p>
            <a:pPr algn="ctr"/>
            <a:r>
              <a:rPr lang="fr-FR" sz="2200" dirty="0" smtClean="0"/>
              <a:t>Self-</a:t>
            </a:r>
            <a:r>
              <a:rPr lang="fr-FR" sz="2200" dirty="0" err="1" smtClean="0"/>
              <a:t>initiated</a:t>
            </a:r>
            <a:r>
              <a:rPr lang="fr-FR" sz="2200" dirty="0" smtClean="0"/>
              <a:t> report </a:t>
            </a:r>
          </a:p>
          <a:p>
            <a:pPr algn="ctr"/>
            <a:r>
              <a:rPr lang="fr-FR" sz="2200" dirty="0" smtClean="0"/>
              <a:t>once </a:t>
            </a:r>
            <a:r>
              <a:rPr lang="fr-FR" sz="2200" dirty="0" err="1" smtClean="0"/>
              <a:t>symptomatic</a:t>
            </a:r>
            <a:endParaRPr lang="fr-FR" sz="2200" dirty="0"/>
          </a:p>
        </p:txBody>
      </p:sp>
    </p:spTree>
    <p:extLst>
      <p:ext uri="{BB962C8B-B14F-4D97-AF65-F5344CB8AC3E}">
        <p14:creationId xmlns:p14="http://schemas.microsoft.com/office/powerpoint/2010/main" val="8645394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8" name="Picture 5"/>
          <p:cNvPicPr>
            <a:picLocks noChangeAspect="1" noChangeArrowheads="1"/>
          </p:cNvPicPr>
          <p:nvPr/>
        </p:nvPicPr>
        <p:blipFill>
          <a:blip r:embed="rId3" cstate="print"/>
          <a:srcRect/>
          <a:stretch>
            <a:fillRect/>
          </a:stretch>
        </p:blipFill>
        <p:spPr bwMode="auto">
          <a:xfrm>
            <a:off x="2144250" y="122521"/>
            <a:ext cx="6744639" cy="7438743"/>
          </a:xfrm>
          <a:prstGeom prst="rect">
            <a:avLst/>
          </a:prstGeom>
          <a:noFill/>
          <a:ln w="9525">
            <a:noFill/>
            <a:miter lim="800000"/>
            <a:headEnd/>
            <a:tailEnd/>
          </a:ln>
        </p:spPr>
      </p:pic>
      <p:sp>
        <p:nvSpPr>
          <p:cNvPr id="26629" name="Rounded Rectangle 4"/>
          <p:cNvSpPr>
            <a:spLocks noChangeArrowheads="1"/>
          </p:cNvSpPr>
          <p:nvPr/>
        </p:nvSpPr>
        <p:spPr bwMode="auto">
          <a:xfrm>
            <a:off x="4672794" y="3224039"/>
            <a:ext cx="3367678" cy="4128940"/>
          </a:xfrm>
          <a:prstGeom prst="roundRect">
            <a:avLst>
              <a:gd name="adj" fmla="val 16667"/>
            </a:avLst>
          </a:prstGeom>
          <a:noFill/>
          <a:ln w="50800" algn="ctr">
            <a:solidFill>
              <a:srgbClr val="FFC000"/>
            </a:solidFill>
            <a:round/>
            <a:headEnd/>
            <a:tailEnd type="triangle" w="med" len="med"/>
          </a:ln>
        </p:spPr>
        <p:txBody>
          <a:bodyPr wrap="none" lIns="104306" tIns="52153" rIns="104306" bIns="52153" anchor="ctr"/>
          <a:lstStyle/>
          <a:p>
            <a:pPr algn="ctr" eaLnBrk="0" hangingPunct="0"/>
            <a:endParaRPr lang="en-GB"/>
          </a:p>
        </p:txBody>
      </p:sp>
    </p:spTree>
    <p:extLst>
      <p:ext uri="{BB962C8B-B14F-4D97-AF65-F5344CB8AC3E}">
        <p14:creationId xmlns:p14="http://schemas.microsoft.com/office/powerpoint/2010/main" val="3309276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10693400" cy="1081681"/>
          </a:xfrm>
        </p:spPr>
        <p:txBody>
          <a:bodyPr/>
          <a:lstStyle/>
          <a:p>
            <a:pPr>
              <a:defRPr/>
            </a:pPr>
            <a:r>
              <a:rPr lang="en-GB" sz="4800" dirty="0" smtClean="0">
                <a:latin typeface="Calibri" panose="020F0502020204030204" pitchFamily="34" charset="0"/>
                <a:cs typeface="Calibri" panose="020F0502020204030204" pitchFamily="34" charset="0"/>
              </a:rPr>
              <a:t>Contact Tracing Tactic</a:t>
            </a:r>
            <a:endParaRPr lang="en-GB" sz="4800" dirty="0">
              <a:latin typeface="Calibri" panose="020F0502020204030204" pitchFamily="34" charset="0"/>
              <a:cs typeface="Calibri" panose="020F0502020204030204" pitchFamily="34" charset="0"/>
            </a:endParaRPr>
          </a:p>
        </p:txBody>
      </p:sp>
      <p:grpSp>
        <p:nvGrpSpPr>
          <p:cNvPr id="27652" name="Group 4"/>
          <p:cNvGrpSpPr>
            <a:grpSpLocks/>
          </p:cNvGrpSpPr>
          <p:nvPr/>
        </p:nvGrpSpPr>
        <p:grpSpPr bwMode="auto">
          <a:xfrm>
            <a:off x="704850" y="2602114"/>
            <a:ext cx="9258300" cy="2179435"/>
            <a:chOff x="0" y="5685"/>
            <a:chExt cx="40605" cy="5247"/>
          </a:xfrm>
        </p:grpSpPr>
        <p:sp>
          <p:nvSpPr>
            <p:cNvPr id="27655" name="Rounded Rectangle 1"/>
            <p:cNvSpPr>
              <a:spLocks noChangeArrowheads="1"/>
            </p:cNvSpPr>
            <p:nvPr/>
          </p:nvSpPr>
          <p:spPr bwMode="auto">
            <a:xfrm>
              <a:off x="0" y="5685"/>
              <a:ext cx="13117" cy="5239"/>
            </a:xfrm>
            <a:prstGeom prst="roundRect">
              <a:avLst>
                <a:gd name="adj" fmla="val 16667"/>
              </a:avLst>
            </a:prstGeom>
            <a:solidFill>
              <a:srgbClr val="4F81BD"/>
            </a:solidFill>
            <a:ln w="25400">
              <a:solidFill>
                <a:srgbClr val="243F60"/>
              </a:solidFill>
              <a:round/>
              <a:headEnd/>
              <a:tailEnd/>
            </a:ln>
          </p:spPr>
          <p:txBody>
            <a:bodyPr anchor="ctr"/>
            <a:lstStyle/>
            <a:p>
              <a:pPr algn="ctr">
                <a:spcAft>
                  <a:spcPts val="1141"/>
                </a:spcAft>
              </a:pPr>
              <a:r>
                <a:rPr lang="en-US" altLang="ja-JP" sz="3200">
                  <a:latin typeface="Calibri" pitchFamily="34" charset="0"/>
                </a:rPr>
                <a:t>Public health worker</a:t>
              </a:r>
              <a:endParaRPr lang="en-US" sz="7200"/>
            </a:p>
          </p:txBody>
        </p:sp>
        <p:sp>
          <p:nvSpPr>
            <p:cNvPr id="27656" name="Oval 2"/>
            <p:cNvSpPr>
              <a:spLocks noChangeArrowheads="1"/>
            </p:cNvSpPr>
            <p:nvPr/>
          </p:nvSpPr>
          <p:spPr bwMode="auto">
            <a:xfrm>
              <a:off x="29366" y="5744"/>
              <a:ext cx="11239" cy="5188"/>
            </a:xfrm>
            <a:prstGeom prst="ellipse">
              <a:avLst/>
            </a:prstGeom>
            <a:solidFill>
              <a:srgbClr val="4F81BD"/>
            </a:solidFill>
            <a:ln w="25400">
              <a:solidFill>
                <a:srgbClr val="243F60"/>
              </a:solidFill>
              <a:round/>
              <a:headEnd/>
              <a:tailEnd/>
            </a:ln>
          </p:spPr>
          <p:txBody>
            <a:bodyPr anchor="ctr"/>
            <a:lstStyle/>
            <a:p>
              <a:pPr algn="ctr">
                <a:spcAft>
                  <a:spcPts val="1141"/>
                </a:spcAft>
              </a:pPr>
              <a:r>
                <a:rPr lang="en-US" altLang="ja-JP" sz="4000">
                  <a:latin typeface="Calibri" pitchFamily="34" charset="0"/>
                </a:rPr>
                <a:t>Contact</a:t>
              </a:r>
              <a:endParaRPr lang="en-US" sz="8800"/>
            </a:p>
          </p:txBody>
        </p:sp>
      </p:grpSp>
      <p:sp>
        <p:nvSpPr>
          <p:cNvPr id="5" name="Right Arrow 4"/>
          <p:cNvSpPr/>
          <p:nvPr/>
        </p:nvSpPr>
        <p:spPr bwMode="auto">
          <a:xfrm>
            <a:off x="4114800" y="3105150"/>
            <a:ext cx="2914650" cy="903732"/>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1042988" rtl="1" eaLnBrk="1" fontAlgn="base" latinLnBrk="0" hangingPunct="1">
              <a:lnSpc>
                <a:spcPct val="100000"/>
              </a:lnSpc>
              <a:spcBef>
                <a:spcPct val="0"/>
              </a:spcBef>
              <a:spcAft>
                <a:spcPct val="0"/>
              </a:spcAft>
              <a:buClrTx/>
              <a:buSzTx/>
              <a:buFontTx/>
              <a:buNone/>
              <a:tabLst/>
            </a:pPr>
            <a:endParaRPr kumimoji="0" lang="fr-FR" sz="3900" b="1" i="0" u="none" strike="noStrike" cap="none" normalizeH="0" baseline="0" smtClean="0">
              <a:ln>
                <a:noFill/>
              </a:ln>
              <a:solidFill>
                <a:srgbClr val="000066"/>
              </a:solidFill>
              <a:effectLst/>
              <a:latin typeface="Arial" charset="0"/>
              <a:cs typeface="Arial" charset="0"/>
            </a:endParaRPr>
          </a:p>
        </p:txBody>
      </p:sp>
    </p:spTree>
    <p:extLst>
      <p:ext uri="{BB962C8B-B14F-4D97-AF65-F5344CB8AC3E}">
        <p14:creationId xmlns:p14="http://schemas.microsoft.com/office/powerpoint/2010/main" val="22787350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1"/>
          <p:cNvSpPr>
            <a:spLocks noGrp="1"/>
          </p:cNvSpPr>
          <p:nvPr>
            <p:ph idx="1"/>
          </p:nvPr>
        </p:nvSpPr>
        <p:spPr>
          <a:xfrm>
            <a:off x="547666" y="1478998"/>
            <a:ext cx="9935951" cy="4797551"/>
          </a:xfrm>
        </p:spPr>
        <p:txBody>
          <a:bodyPr/>
          <a:lstStyle/>
          <a:p>
            <a:pPr marL="521528" indent="-521528">
              <a:buFont typeface="Arial" charset="0"/>
              <a:buAutoNum type="arabicPeriod"/>
            </a:pPr>
            <a:r>
              <a:rPr lang="en-GB" dirty="0" smtClean="0">
                <a:latin typeface="Calibri" panose="020F0502020204030204" pitchFamily="34" charset="0"/>
                <a:cs typeface="Calibri" panose="020F0502020204030204" pitchFamily="34" charset="0"/>
              </a:rPr>
              <a:t>Community support to initiate surveillance work</a:t>
            </a:r>
          </a:p>
          <a:p>
            <a:pPr marL="1048489" lvl="1" indent="-521528"/>
            <a:r>
              <a:rPr lang="en-GB" dirty="0" smtClean="0">
                <a:latin typeface="Calibri" panose="020F0502020204030204" pitchFamily="34" charset="0"/>
                <a:cs typeface="Calibri" panose="020F0502020204030204" pitchFamily="34" charset="0"/>
              </a:rPr>
              <a:t>Willingness to accept workers into their communities</a:t>
            </a:r>
          </a:p>
          <a:p>
            <a:pPr marL="1048489" lvl="1" indent="-521528"/>
            <a:r>
              <a:rPr lang="en-GB" dirty="0" smtClean="0">
                <a:latin typeface="Calibri" panose="020F0502020204030204" pitchFamily="34" charset="0"/>
                <a:cs typeface="Calibri" panose="020F0502020204030204" pitchFamily="34" charset="0"/>
              </a:rPr>
              <a:t>Level of their resistance, perceived obstacle, fear and denial</a:t>
            </a:r>
          </a:p>
          <a:p>
            <a:pPr marL="521528" indent="-521528">
              <a:buFont typeface="Arial" charset="0"/>
              <a:buAutoNum type="arabicPeriod"/>
            </a:pPr>
            <a:r>
              <a:rPr lang="en-GB" dirty="0" smtClean="0">
                <a:latin typeface="Calibri" panose="020F0502020204030204" pitchFamily="34" charset="0"/>
                <a:cs typeface="Calibri" panose="020F0502020204030204" pitchFamily="34" charset="0"/>
              </a:rPr>
              <a:t>Community engagement to facilitate (and enhance) continued surveillance activities</a:t>
            </a:r>
          </a:p>
          <a:p>
            <a:pPr marL="1048489" lvl="1" indent="-521528"/>
            <a:r>
              <a:rPr lang="en-GB" dirty="0" smtClean="0">
                <a:latin typeface="Calibri" panose="020F0502020204030204" pitchFamily="34" charset="0"/>
                <a:cs typeface="Calibri" panose="020F0502020204030204" pitchFamily="34" charset="0"/>
              </a:rPr>
              <a:t>Proactive approach in active case finding</a:t>
            </a:r>
          </a:p>
          <a:p>
            <a:pPr marL="1048489" lvl="1" indent="-521528"/>
            <a:r>
              <a:rPr lang="en-GB" dirty="0" smtClean="0">
                <a:latin typeface="Calibri" panose="020F0502020204030204" pitchFamily="34" charset="0"/>
                <a:cs typeface="Calibri" panose="020F0502020204030204" pitchFamily="34" charset="0"/>
              </a:rPr>
              <a:t>Voluntary reporting in a timely manner</a:t>
            </a:r>
          </a:p>
          <a:p>
            <a:pPr marL="1048489" lvl="1" indent="-521528"/>
            <a:r>
              <a:rPr lang="en-GB" dirty="0" smtClean="0">
                <a:latin typeface="Calibri" panose="020F0502020204030204" pitchFamily="34" charset="0"/>
                <a:cs typeface="Calibri" panose="020F0502020204030204" pitchFamily="34" charset="0"/>
              </a:rPr>
              <a:t>Anticipating and resolving conflicts effectively</a:t>
            </a:r>
          </a:p>
          <a:p>
            <a:pPr marL="521528" indent="-521528">
              <a:buFont typeface="Arial" charset="0"/>
              <a:buAutoNum type="arabicPeriod"/>
            </a:pPr>
            <a:r>
              <a:rPr lang="en-GB" dirty="0" smtClean="0">
                <a:latin typeface="Calibri" panose="020F0502020204030204" pitchFamily="34" charset="0"/>
                <a:cs typeface="Calibri" panose="020F0502020204030204" pitchFamily="34" charset="0"/>
              </a:rPr>
              <a:t>Contribute to problem identification and solutions</a:t>
            </a:r>
          </a:p>
        </p:txBody>
      </p:sp>
      <p:sp>
        <p:nvSpPr>
          <p:cNvPr id="3" name="Title 2"/>
          <p:cNvSpPr>
            <a:spLocks noGrp="1"/>
          </p:cNvSpPr>
          <p:nvPr>
            <p:ph type="title"/>
          </p:nvPr>
        </p:nvSpPr>
        <p:spPr>
          <a:xfrm>
            <a:off x="0" y="0"/>
            <a:ext cx="10693400" cy="1081681"/>
          </a:xfrm>
        </p:spPr>
        <p:txBody>
          <a:bodyPr/>
          <a:lstStyle/>
          <a:p>
            <a:pPr>
              <a:defRPr/>
            </a:pPr>
            <a:r>
              <a:rPr lang="en-GB" dirty="0">
                <a:latin typeface="Calibri" panose="020F0502020204030204" pitchFamily="34" charset="0"/>
                <a:cs typeface="Calibri" panose="020F0502020204030204" pitchFamily="34" charset="0"/>
              </a:rPr>
              <a:t>Surveillance Activities &amp; Community Engagement</a:t>
            </a:r>
          </a:p>
        </p:txBody>
      </p:sp>
    </p:spTree>
    <p:extLst>
      <p:ext uri="{BB962C8B-B14F-4D97-AF65-F5344CB8AC3E}">
        <p14:creationId xmlns:p14="http://schemas.microsoft.com/office/powerpoint/2010/main" val="26638201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081298"/>
            <a:ext cx="10693400" cy="3890216"/>
          </a:xfrm>
          <a:solidFill>
            <a:srgbClr val="0070C0"/>
          </a:solidFill>
        </p:spPr>
        <p:txBody>
          <a:bodyPr/>
          <a:lstStyle/>
          <a:p>
            <a:pPr marL="0" indent="0" algn="ctr">
              <a:buNone/>
            </a:pPr>
            <a:endParaRPr lang="en-GB" sz="5000" b="1" dirty="0">
              <a:solidFill>
                <a:schemeClr val="bg1"/>
              </a:solidFill>
              <a:latin typeface="Calibri" panose="020F0502020204030204" pitchFamily="34" charset="0"/>
              <a:cs typeface="Calibri" panose="020F0502020204030204" pitchFamily="34" charset="0"/>
            </a:endParaRPr>
          </a:p>
          <a:p>
            <a:pPr marL="0" indent="0" algn="ctr">
              <a:buNone/>
            </a:pPr>
            <a:r>
              <a:rPr lang="en-GB" sz="5000" b="1" dirty="0">
                <a:solidFill>
                  <a:schemeClr val="bg1"/>
                </a:solidFill>
                <a:latin typeface="Calibri" panose="020F0502020204030204" pitchFamily="34" charset="0"/>
                <a:cs typeface="Calibri" panose="020F0502020204030204" pitchFamily="34" charset="0"/>
              </a:rPr>
              <a:t>Challenges </a:t>
            </a:r>
            <a:r>
              <a:rPr lang="en-GB" sz="5000" b="1" dirty="0" smtClean="0">
                <a:solidFill>
                  <a:schemeClr val="bg1"/>
                </a:solidFill>
                <a:latin typeface="Calibri" panose="020F0502020204030204" pitchFamily="34" charset="0"/>
                <a:cs typeface="Calibri" panose="020F0502020204030204" pitchFamily="34" charset="0"/>
              </a:rPr>
              <a:t>in </a:t>
            </a:r>
            <a:r>
              <a:rPr lang="en-GB" sz="5000" b="1" dirty="0">
                <a:solidFill>
                  <a:schemeClr val="bg1"/>
                </a:solidFill>
                <a:latin typeface="Calibri" panose="020F0502020204030204" pitchFamily="34" charset="0"/>
                <a:cs typeface="Calibri" panose="020F0502020204030204" pitchFamily="34" charset="0"/>
              </a:rPr>
              <a:t>Surveillance and Contact Tracing </a:t>
            </a:r>
          </a:p>
        </p:txBody>
      </p:sp>
    </p:spTree>
    <p:extLst>
      <p:ext uri="{BB962C8B-B14F-4D97-AF65-F5344CB8AC3E}">
        <p14:creationId xmlns:p14="http://schemas.microsoft.com/office/powerpoint/2010/main" val="2726129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8349" y="1398867"/>
            <a:ext cx="9916534" cy="5398667"/>
          </a:xfrm>
        </p:spPr>
        <p:txBody>
          <a:bodyPr/>
          <a:lstStyle/>
          <a:p>
            <a:r>
              <a:rPr lang="en-GB" dirty="0">
                <a:latin typeface="Calibri" panose="020F0502020204030204" pitchFamily="34" charset="0"/>
                <a:cs typeface="Calibri" panose="020F0502020204030204" pitchFamily="34" charset="0"/>
              </a:rPr>
              <a:t>Insufficient </a:t>
            </a:r>
            <a:r>
              <a:rPr lang="en-GB" dirty="0" smtClean="0">
                <a:latin typeface="Calibri" panose="020F0502020204030204" pitchFamily="34" charset="0"/>
                <a:cs typeface="Calibri" panose="020F0502020204030204" pitchFamily="34" charset="0"/>
              </a:rPr>
              <a:t>resources</a:t>
            </a:r>
          </a:p>
          <a:p>
            <a:pPr lvl="1">
              <a:buFont typeface="Courier New" panose="02070309020205020404" pitchFamily="49" charset="0"/>
              <a:buChar char="o"/>
            </a:pPr>
            <a:r>
              <a:rPr lang="en-GB" dirty="0" smtClean="0">
                <a:latin typeface="Calibri" panose="020F0502020204030204" pitchFamily="34" charset="0"/>
                <a:cs typeface="Calibri" panose="020F0502020204030204" pitchFamily="34" charset="0"/>
              </a:rPr>
              <a:t>Heavy workload (case investigation form = 3  pages)</a:t>
            </a:r>
            <a:endParaRPr lang="en-GB" dirty="0">
              <a:latin typeface="Calibri" panose="020F0502020204030204" pitchFamily="34" charset="0"/>
              <a:cs typeface="Calibri" panose="020F0502020204030204" pitchFamily="34" charset="0"/>
            </a:endParaRPr>
          </a:p>
          <a:p>
            <a:pPr lvl="1">
              <a:buFont typeface="Courier New" panose="02070309020205020404" pitchFamily="49" charset="0"/>
              <a:buChar char="o"/>
            </a:pPr>
            <a:r>
              <a:rPr lang="en-GB" dirty="0" smtClean="0">
                <a:latin typeface="Calibri" panose="020F0502020204030204" pitchFamily="34" charset="0"/>
                <a:cs typeface="Calibri" panose="020F0502020204030204" pitchFamily="34" charset="0"/>
              </a:rPr>
              <a:t>Wide geographical range</a:t>
            </a:r>
          </a:p>
          <a:p>
            <a:pPr lvl="1">
              <a:buFont typeface="Courier New" panose="02070309020205020404" pitchFamily="49" charset="0"/>
              <a:buChar char="o"/>
            </a:pPr>
            <a:r>
              <a:rPr lang="en-GB" dirty="0" smtClean="0">
                <a:latin typeface="Calibri" panose="020F0502020204030204" pitchFamily="34" charset="0"/>
                <a:cs typeface="Calibri" panose="020F0502020204030204" pitchFamily="34" charset="0"/>
              </a:rPr>
              <a:t>Difficulties with diagnosis:</a:t>
            </a:r>
          </a:p>
          <a:p>
            <a:pPr lvl="3">
              <a:buFont typeface="Arial" panose="020B0604020202020204" pitchFamily="34" charset="0"/>
              <a:buChar char="•"/>
            </a:pPr>
            <a:r>
              <a:rPr lang="en-GB" dirty="0" smtClean="0">
                <a:latin typeface="Calibri" panose="020F0502020204030204" pitchFamily="34" charset="0"/>
                <a:cs typeface="Calibri" panose="020F0502020204030204" pitchFamily="34" charset="0"/>
              </a:rPr>
              <a:t>Non specific symptoms</a:t>
            </a:r>
          </a:p>
          <a:p>
            <a:pPr lvl="3">
              <a:buFont typeface="Arial" panose="020B0604020202020204" pitchFamily="34" charset="0"/>
              <a:buChar char="•"/>
            </a:pPr>
            <a:r>
              <a:rPr lang="en-GB" dirty="0" smtClean="0">
                <a:latin typeface="Calibri" panose="020F0502020204030204" pitchFamily="34" charset="0"/>
                <a:cs typeface="Calibri" panose="020F0502020204030204" pitchFamily="34" charset="0"/>
              </a:rPr>
              <a:t>Laboratory capacity</a:t>
            </a:r>
          </a:p>
          <a:p>
            <a:r>
              <a:rPr lang="en-GB" dirty="0" smtClean="0">
                <a:latin typeface="Calibri" panose="020F0502020204030204" pitchFamily="34" charset="0"/>
                <a:cs typeface="Calibri" panose="020F0502020204030204" pitchFamily="34" charset="0"/>
              </a:rPr>
              <a:t>Urban areas affected and high mobility of populations (multiplication of contacts)</a:t>
            </a:r>
          </a:p>
          <a:p>
            <a:r>
              <a:rPr lang="en-GB" dirty="0" err="1" smtClean="0">
                <a:latin typeface="Calibri" panose="020F0502020204030204" pitchFamily="34" charset="0"/>
                <a:cs typeface="Calibri" panose="020F0502020204030204" pitchFamily="34" charset="0"/>
              </a:rPr>
              <a:t>Logisitics</a:t>
            </a:r>
            <a:endParaRPr lang="en-GB" dirty="0" smtClean="0">
              <a:latin typeface="Calibri" panose="020F0502020204030204" pitchFamily="34" charset="0"/>
              <a:cs typeface="Calibri" panose="020F0502020204030204" pitchFamily="34" charset="0"/>
            </a:endParaRPr>
          </a:p>
          <a:p>
            <a:pPr lvl="1">
              <a:buFont typeface="Courier New" panose="02070309020205020404" pitchFamily="49" charset="0"/>
              <a:buChar char="o"/>
            </a:pPr>
            <a:r>
              <a:rPr lang="en-GB" dirty="0" smtClean="0">
                <a:latin typeface="Calibri" panose="020F0502020204030204" pitchFamily="34" charset="0"/>
                <a:cs typeface="Calibri" panose="020F0502020204030204" pitchFamily="34" charset="0"/>
              </a:rPr>
              <a:t>Vehicles &amp; fuel</a:t>
            </a:r>
          </a:p>
        </p:txBody>
      </p:sp>
      <p:sp>
        <p:nvSpPr>
          <p:cNvPr id="3" name="Title 2"/>
          <p:cNvSpPr>
            <a:spLocks noGrp="1"/>
          </p:cNvSpPr>
          <p:nvPr>
            <p:ph type="title"/>
          </p:nvPr>
        </p:nvSpPr>
        <p:spPr/>
        <p:txBody>
          <a:bodyPr/>
          <a:lstStyle/>
          <a:p>
            <a:r>
              <a:rPr lang="en-GB" sz="4400" dirty="0" smtClean="0">
                <a:latin typeface="Calibri" panose="020F0502020204030204" pitchFamily="34" charset="0"/>
                <a:cs typeface="Calibri" panose="020F0502020204030204" pitchFamily="34" charset="0"/>
              </a:rPr>
              <a:t>Challenges (1)</a:t>
            </a:r>
            <a:endParaRPr lang="en-GB" sz="4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919079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447801"/>
            <a:ext cx="9944099" cy="5383286"/>
          </a:xfrm>
        </p:spPr>
        <p:txBody>
          <a:bodyPr/>
          <a:lstStyle/>
          <a:p>
            <a:r>
              <a:rPr lang="en-GB" dirty="0" smtClean="0">
                <a:latin typeface="Calibri" panose="020F0502020204030204" pitchFamily="34" charset="0"/>
                <a:cs typeface="Calibri" panose="020F0502020204030204" pitchFamily="34" charset="0"/>
              </a:rPr>
              <a:t>Adaptation of surveillance and contact tracing standards to context </a:t>
            </a:r>
          </a:p>
          <a:p>
            <a:pPr lvl="1">
              <a:buFont typeface="Courier New" panose="02070309020205020404" pitchFamily="49" charset="0"/>
              <a:buChar char="o"/>
            </a:pPr>
            <a:r>
              <a:rPr lang="en-GB" dirty="0" smtClean="0">
                <a:latin typeface="Calibri" panose="020F0502020204030204" pitchFamily="34" charset="0"/>
                <a:cs typeface="Calibri" panose="020F0502020204030204" pitchFamily="34" charset="0"/>
              </a:rPr>
              <a:t>Localised </a:t>
            </a:r>
            <a:r>
              <a:rPr lang="en-GB" dirty="0">
                <a:latin typeface="Calibri" panose="020F0502020204030204" pitchFamily="34" charset="0"/>
                <a:cs typeface="Calibri" panose="020F0502020204030204" pitchFamily="34" charset="0"/>
              </a:rPr>
              <a:t>transmission vs. </a:t>
            </a:r>
            <a:r>
              <a:rPr lang="en-GB" dirty="0" smtClean="0">
                <a:latin typeface="Calibri" panose="020F0502020204030204" pitchFamily="34" charset="0"/>
                <a:cs typeface="Calibri" panose="020F0502020204030204" pitchFamily="34" charset="0"/>
              </a:rPr>
              <a:t>intense transmission</a:t>
            </a:r>
          </a:p>
          <a:p>
            <a:pPr lvl="1">
              <a:buFont typeface="Courier New" panose="02070309020205020404" pitchFamily="49" charset="0"/>
              <a:buChar char="o"/>
            </a:pPr>
            <a:r>
              <a:rPr lang="en-GB" dirty="0">
                <a:latin typeface="Calibri" panose="020F0502020204030204" pitchFamily="34" charset="0"/>
                <a:cs typeface="Calibri" panose="020F0502020204030204" pitchFamily="34" charset="0"/>
              </a:rPr>
              <a:t>U</a:t>
            </a:r>
            <a:r>
              <a:rPr lang="en-GB" dirty="0" smtClean="0">
                <a:latin typeface="Calibri" panose="020F0502020204030204" pitchFamily="34" charset="0"/>
                <a:cs typeface="Calibri" panose="020F0502020204030204" pitchFamily="34" charset="0"/>
              </a:rPr>
              <a:t>rban </a:t>
            </a:r>
            <a:r>
              <a:rPr lang="en-GB" dirty="0">
                <a:latin typeface="Calibri" panose="020F0502020204030204" pitchFamily="34" charset="0"/>
                <a:cs typeface="Calibri" panose="020F0502020204030204" pitchFamily="34" charset="0"/>
              </a:rPr>
              <a:t>vs. rural </a:t>
            </a:r>
            <a:r>
              <a:rPr lang="en-GB" dirty="0" smtClean="0">
                <a:latin typeface="Calibri" panose="020F0502020204030204" pitchFamily="34" charset="0"/>
                <a:cs typeface="Calibri" panose="020F0502020204030204" pitchFamily="34" charset="0"/>
              </a:rPr>
              <a:t>areas</a:t>
            </a:r>
          </a:p>
          <a:p>
            <a:pPr lvl="1">
              <a:buFont typeface="Courier New" panose="02070309020205020404" pitchFamily="49" charset="0"/>
              <a:buChar char="o"/>
            </a:pPr>
            <a:endParaRPr lang="en-GB" dirty="0">
              <a:latin typeface="Calibri" panose="020F0502020204030204" pitchFamily="34" charset="0"/>
              <a:cs typeface="Calibri" panose="020F0502020204030204" pitchFamily="34" charset="0"/>
            </a:endParaRPr>
          </a:p>
          <a:p>
            <a:pPr lvl="1">
              <a:buFont typeface="Courier New" panose="02070309020205020404" pitchFamily="49" charset="0"/>
              <a:buChar char="o"/>
            </a:pPr>
            <a:endParaRPr lang="en-GB" dirty="0">
              <a:latin typeface="Calibri" panose="020F0502020204030204" pitchFamily="34" charset="0"/>
              <a:cs typeface="Calibri" panose="020F0502020204030204" pitchFamily="34" charset="0"/>
            </a:endParaRPr>
          </a:p>
          <a:p>
            <a:r>
              <a:rPr lang="en-GB" dirty="0" smtClean="0">
                <a:latin typeface="Calibri" panose="020F0502020204030204" pitchFamily="34" charset="0"/>
                <a:cs typeface="Calibri" panose="020F0502020204030204" pitchFamily="34" charset="0"/>
              </a:rPr>
              <a:t>Data management</a:t>
            </a:r>
          </a:p>
          <a:p>
            <a:pPr lvl="1">
              <a:buFont typeface="Courier New" panose="02070309020205020404" pitchFamily="49" charset="0"/>
              <a:buChar char="o"/>
            </a:pPr>
            <a:r>
              <a:rPr lang="en-GB" dirty="0" smtClean="0">
                <a:latin typeface="Calibri" panose="020F0502020204030204" pitchFamily="34" charset="0"/>
                <a:cs typeface="Calibri" panose="020F0502020204030204" pitchFamily="34" charset="0"/>
              </a:rPr>
              <a:t>Completeness and quality of reported information</a:t>
            </a:r>
          </a:p>
          <a:p>
            <a:pPr lvl="1">
              <a:buFont typeface="Courier New" panose="02070309020205020404" pitchFamily="49" charset="0"/>
              <a:buChar char="o"/>
            </a:pPr>
            <a:r>
              <a:rPr lang="en-GB" dirty="0" smtClean="0">
                <a:latin typeface="Calibri" panose="020F0502020204030204" pitchFamily="34" charset="0"/>
                <a:cs typeface="Calibri" panose="020F0502020204030204" pitchFamily="34" charset="0"/>
              </a:rPr>
              <a:t>Insufficient use of innovative technologies (e.g. mobile phones when appropriate)</a:t>
            </a:r>
          </a:p>
          <a:p>
            <a:pPr lvl="1">
              <a:buFont typeface="Courier New" panose="02070309020205020404" pitchFamily="49" charset="0"/>
              <a:buChar char="o"/>
            </a:pPr>
            <a:r>
              <a:rPr lang="en-GB" dirty="0" smtClean="0">
                <a:latin typeface="Calibri" panose="020F0502020204030204" pitchFamily="34" charset="0"/>
                <a:cs typeface="Calibri" panose="020F0502020204030204" pitchFamily="34" charset="0"/>
              </a:rPr>
              <a:t>Unclear data flow</a:t>
            </a:r>
            <a:endParaRPr lang="en-GB" dirty="0">
              <a:latin typeface="Calibri" panose="020F0502020204030204" pitchFamily="34" charset="0"/>
              <a:cs typeface="Calibri" panose="020F0502020204030204" pitchFamily="34" charset="0"/>
            </a:endParaRPr>
          </a:p>
        </p:txBody>
      </p:sp>
      <p:sp>
        <p:nvSpPr>
          <p:cNvPr id="3" name="Title 2"/>
          <p:cNvSpPr>
            <a:spLocks noGrp="1"/>
          </p:cNvSpPr>
          <p:nvPr>
            <p:ph type="title"/>
          </p:nvPr>
        </p:nvSpPr>
        <p:spPr/>
        <p:txBody>
          <a:bodyPr/>
          <a:lstStyle/>
          <a:p>
            <a:r>
              <a:rPr lang="en-GB" sz="4800" dirty="0" smtClean="0">
                <a:latin typeface="Calibri" panose="020F0502020204030204" pitchFamily="34" charset="0"/>
                <a:cs typeface="Calibri" panose="020F0502020204030204" pitchFamily="34" charset="0"/>
              </a:rPr>
              <a:t>Challenges (2)</a:t>
            </a:r>
            <a:endParaRPr lang="en-GB" sz="4800" dirty="0">
              <a:latin typeface="Calibri" panose="020F0502020204030204" pitchFamily="34" charset="0"/>
              <a:cs typeface="Calibri" panose="020F0502020204030204" pitchFamily="34" charset="0"/>
            </a:endParaRPr>
          </a:p>
        </p:txBody>
      </p:sp>
      <p:pic>
        <p:nvPicPr>
          <p:cNvPr id="4" name="Picture 2"/>
          <p:cNvPicPr>
            <a:picLocks noChangeAspect="1" noChangeArrowheads="1"/>
          </p:cNvPicPr>
          <p:nvPr/>
        </p:nvPicPr>
        <p:blipFill>
          <a:blip r:embed="rId3" cstate="print"/>
          <a:srcRect/>
          <a:stretch>
            <a:fillRect/>
          </a:stretch>
        </p:blipFill>
        <p:spPr bwMode="auto">
          <a:xfrm>
            <a:off x="3719869" y="3164139"/>
            <a:ext cx="6897331" cy="14474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53008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8349" y="1398867"/>
            <a:ext cx="9916534" cy="5398667"/>
          </a:xfrm>
        </p:spPr>
        <p:txBody>
          <a:bodyPr/>
          <a:lstStyle/>
          <a:p>
            <a:r>
              <a:rPr lang="en-GB" sz="2600" dirty="0" smtClean="0">
                <a:latin typeface="Calibri" panose="020F0502020204030204" pitchFamily="34" charset="0"/>
                <a:cs typeface="Calibri" panose="020F0502020204030204" pitchFamily="34" charset="0"/>
              </a:rPr>
              <a:t>Different beliefs and practices based on</a:t>
            </a:r>
          </a:p>
          <a:p>
            <a:pPr lvl="1"/>
            <a:r>
              <a:rPr lang="en-GB" sz="2600" dirty="0" smtClean="0">
                <a:latin typeface="Calibri" panose="020F0502020204030204" pitchFamily="34" charset="0"/>
                <a:cs typeface="Calibri" panose="020F0502020204030204" pitchFamily="34" charset="0"/>
              </a:rPr>
              <a:t>Religion</a:t>
            </a:r>
          </a:p>
          <a:p>
            <a:pPr lvl="1"/>
            <a:r>
              <a:rPr lang="en-GB" sz="2600" dirty="0" smtClean="0">
                <a:latin typeface="Calibri" panose="020F0502020204030204" pitchFamily="34" charset="0"/>
                <a:cs typeface="Calibri" panose="020F0502020204030204" pitchFamily="34" charset="0"/>
              </a:rPr>
              <a:t>Culture</a:t>
            </a:r>
          </a:p>
          <a:p>
            <a:pPr lvl="1"/>
            <a:r>
              <a:rPr lang="en-GB" sz="2600" dirty="0" smtClean="0">
                <a:latin typeface="Calibri" panose="020F0502020204030204" pitchFamily="34" charset="0"/>
                <a:cs typeface="Calibri" panose="020F0502020204030204" pitchFamily="34" charset="0"/>
              </a:rPr>
              <a:t>Politics</a:t>
            </a:r>
          </a:p>
          <a:p>
            <a:pPr lvl="1"/>
            <a:r>
              <a:rPr lang="en-GB" sz="2600" dirty="0" smtClean="0">
                <a:latin typeface="Calibri" panose="020F0502020204030204" pitchFamily="34" charset="0"/>
                <a:cs typeface="Calibri" panose="020F0502020204030204" pitchFamily="34" charset="0"/>
              </a:rPr>
              <a:t>Others (societal and individual differences)</a:t>
            </a:r>
          </a:p>
          <a:p>
            <a:r>
              <a:rPr lang="en-GB" sz="2600" dirty="0" smtClean="0">
                <a:latin typeface="Calibri" panose="020F0502020204030204" pitchFamily="34" charset="0"/>
                <a:cs typeface="Calibri" panose="020F0502020204030204" pitchFamily="34" charset="0"/>
              </a:rPr>
              <a:t>Emotions</a:t>
            </a:r>
          </a:p>
          <a:p>
            <a:pPr lvl="1"/>
            <a:r>
              <a:rPr lang="en-GB" sz="2600" dirty="0" smtClean="0">
                <a:latin typeface="Calibri" panose="020F0502020204030204" pitchFamily="34" charset="0"/>
                <a:cs typeface="Calibri" panose="020F0502020204030204" pitchFamily="34" charset="0"/>
              </a:rPr>
              <a:t>Fear, reluctance, anger, sadness, hopelessness, etc.</a:t>
            </a:r>
          </a:p>
          <a:p>
            <a:r>
              <a:rPr lang="en-GB" sz="2600" dirty="0" smtClean="0">
                <a:latin typeface="Calibri" panose="020F0502020204030204" pitchFamily="34" charset="0"/>
                <a:cs typeface="Calibri" panose="020F0502020204030204" pitchFamily="34" charset="0"/>
              </a:rPr>
              <a:t>Building trust with communities takes time but is essential </a:t>
            </a:r>
            <a:r>
              <a:rPr lang="en-GB" sz="2600" dirty="0">
                <a:latin typeface="Calibri" panose="020F0502020204030204" pitchFamily="34" charset="0"/>
                <a:cs typeface="Calibri" panose="020F0502020204030204" pitchFamily="34" charset="0"/>
              </a:rPr>
              <a:t>(e.g. several episodes of violence against surveillance teams</a:t>
            </a:r>
            <a:r>
              <a:rPr lang="en-GB" sz="2600" dirty="0" smtClean="0">
                <a:latin typeface="Calibri" panose="020F0502020204030204" pitchFamily="34" charset="0"/>
                <a:cs typeface="Calibri" panose="020F0502020204030204" pitchFamily="34" charset="0"/>
              </a:rPr>
              <a:t>)</a:t>
            </a:r>
            <a:endParaRPr lang="en-GB" sz="2600" dirty="0">
              <a:latin typeface="Calibri" panose="020F0502020204030204" pitchFamily="34" charset="0"/>
              <a:cs typeface="Calibri" panose="020F0502020204030204" pitchFamily="34" charset="0"/>
            </a:endParaRPr>
          </a:p>
        </p:txBody>
      </p:sp>
      <p:sp>
        <p:nvSpPr>
          <p:cNvPr id="3" name="Title 2"/>
          <p:cNvSpPr>
            <a:spLocks noGrp="1"/>
          </p:cNvSpPr>
          <p:nvPr>
            <p:ph type="title"/>
          </p:nvPr>
        </p:nvSpPr>
        <p:spPr/>
        <p:txBody>
          <a:bodyPr/>
          <a:lstStyle/>
          <a:p>
            <a:r>
              <a:rPr lang="en-GB" sz="4800" dirty="0" smtClean="0">
                <a:latin typeface="Calibri" panose="020F0502020204030204" pitchFamily="34" charset="0"/>
                <a:cs typeface="Calibri" panose="020F0502020204030204" pitchFamily="34" charset="0"/>
              </a:rPr>
              <a:t>Challenges (3)</a:t>
            </a:r>
            <a:endParaRPr lang="en-GB" sz="4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944753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WIMS\HQ\GVA11\Home\sengam\Desktop\k555391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06403" y="5951614"/>
            <a:ext cx="1262286" cy="126228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p:cNvPicPr>
            <a:picLocks noChangeAspect="1"/>
          </p:cNvPicPr>
          <p:nvPr/>
        </p:nvPicPr>
        <p:blipFill>
          <a:blip r:embed="rId4" cstate="print"/>
          <a:srcRect/>
          <a:stretch>
            <a:fillRect/>
          </a:stretch>
        </p:blipFill>
        <p:spPr bwMode="auto">
          <a:xfrm>
            <a:off x="153317" y="3357245"/>
            <a:ext cx="1163409" cy="1483553"/>
          </a:xfrm>
          <a:prstGeom prst="rect">
            <a:avLst/>
          </a:prstGeom>
          <a:noFill/>
          <a:ln w="9525">
            <a:noFill/>
            <a:miter lim="800000"/>
            <a:headEnd/>
            <a:tailEnd/>
          </a:ln>
        </p:spPr>
      </p:pic>
      <p:sp>
        <p:nvSpPr>
          <p:cNvPr id="37" name="U-Turn Arrow 36"/>
          <p:cNvSpPr/>
          <p:nvPr/>
        </p:nvSpPr>
        <p:spPr bwMode="auto">
          <a:xfrm rot="10800000">
            <a:off x="1213945" y="6495393"/>
            <a:ext cx="8143571" cy="709448"/>
          </a:xfrm>
          <a:prstGeom prst="utur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1042988" rtl="1" eaLnBrk="1" fontAlgn="base" latinLnBrk="0" hangingPunct="1">
              <a:lnSpc>
                <a:spcPct val="100000"/>
              </a:lnSpc>
              <a:spcBef>
                <a:spcPct val="0"/>
              </a:spcBef>
              <a:spcAft>
                <a:spcPct val="0"/>
              </a:spcAft>
              <a:buClrTx/>
              <a:buSzTx/>
              <a:buFontTx/>
              <a:buNone/>
              <a:tabLst/>
            </a:pPr>
            <a:endParaRPr kumimoji="0" lang="fr-FR" sz="3900" b="1" i="0" u="none" strike="noStrike" cap="none" normalizeH="0" baseline="0" smtClean="0">
              <a:ln>
                <a:noFill/>
              </a:ln>
              <a:solidFill>
                <a:srgbClr val="000066"/>
              </a:solidFill>
              <a:effectLst/>
              <a:latin typeface="Arial" charset="0"/>
              <a:cs typeface="Arial" charset="0"/>
            </a:endParaRPr>
          </a:p>
        </p:txBody>
      </p:sp>
      <p:pic>
        <p:nvPicPr>
          <p:cNvPr id="7" name="Picture 7"/>
          <p:cNvPicPr>
            <a:picLocks noChangeAspect="1"/>
          </p:cNvPicPr>
          <p:nvPr/>
        </p:nvPicPr>
        <p:blipFill>
          <a:blip r:embed="rId5" cstate="print"/>
          <a:srcRect/>
          <a:stretch>
            <a:fillRect/>
          </a:stretch>
        </p:blipFill>
        <p:spPr bwMode="auto">
          <a:xfrm>
            <a:off x="2183615" y="5864889"/>
            <a:ext cx="1910331" cy="1111436"/>
          </a:xfrm>
          <a:prstGeom prst="rect">
            <a:avLst/>
          </a:prstGeom>
          <a:noFill/>
          <a:ln w="9525">
            <a:noFill/>
            <a:miter lim="800000"/>
            <a:headEnd/>
            <a:tailEnd/>
          </a:ln>
        </p:spPr>
      </p:pic>
      <p:sp>
        <p:nvSpPr>
          <p:cNvPr id="2" name="Title 1"/>
          <p:cNvSpPr>
            <a:spLocks noGrp="1"/>
          </p:cNvSpPr>
          <p:nvPr>
            <p:ph type="title" idx="4294967295"/>
          </p:nvPr>
        </p:nvSpPr>
        <p:spPr>
          <a:xfrm>
            <a:off x="0" y="0"/>
            <a:ext cx="10693400" cy="1365250"/>
          </a:xfrm>
        </p:spPr>
        <p:txBody>
          <a:bodyPr/>
          <a:lstStyle/>
          <a:p>
            <a:r>
              <a:rPr lang="fr-FR" sz="4400" dirty="0" err="1" smtClean="0">
                <a:solidFill>
                  <a:schemeClr val="bg1"/>
                </a:solidFill>
                <a:latin typeface="Calibri" panose="020F0502020204030204" pitchFamily="34" charset="0"/>
                <a:cs typeface="Calibri" panose="020F0502020204030204" pitchFamily="34" charset="0"/>
              </a:rPr>
              <a:t>Where</a:t>
            </a:r>
            <a:r>
              <a:rPr lang="fr-FR" sz="4400" dirty="0" smtClean="0">
                <a:solidFill>
                  <a:schemeClr val="bg1"/>
                </a:solidFill>
                <a:latin typeface="Calibri" panose="020F0502020204030204" pitchFamily="34" charset="0"/>
                <a:cs typeface="Calibri" panose="020F0502020204030204" pitchFamily="34" charset="0"/>
              </a:rPr>
              <a:t> Do You Fit In? </a:t>
            </a:r>
            <a:br>
              <a:rPr lang="fr-FR" sz="4400" dirty="0" smtClean="0">
                <a:solidFill>
                  <a:schemeClr val="bg1"/>
                </a:solidFill>
                <a:latin typeface="Calibri" panose="020F0502020204030204" pitchFamily="34" charset="0"/>
                <a:cs typeface="Calibri" panose="020F0502020204030204" pitchFamily="34" charset="0"/>
              </a:rPr>
            </a:br>
            <a:r>
              <a:rPr lang="fr-FR" sz="4400" dirty="0" smtClean="0">
                <a:solidFill>
                  <a:schemeClr val="bg1"/>
                </a:solidFill>
                <a:latin typeface="Calibri" panose="020F0502020204030204" pitchFamily="34" charset="0"/>
                <a:cs typeface="Calibri" panose="020F0502020204030204" pitchFamily="34" charset="0"/>
              </a:rPr>
              <a:t>How Can You </a:t>
            </a:r>
            <a:r>
              <a:rPr lang="fr-FR" sz="4400" dirty="0" err="1" smtClean="0">
                <a:solidFill>
                  <a:schemeClr val="bg1"/>
                </a:solidFill>
                <a:latin typeface="Calibri" panose="020F0502020204030204" pitchFamily="34" charset="0"/>
                <a:cs typeface="Calibri" panose="020F0502020204030204" pitchFamily="34" charset="0"/>
              </a:rPr>
              <a:t>Contribute</a:t>
            </a:r>
            <a:r>
              <a:rPr lang="fr-FR" sz="4400" dirty="0" smtClean="0">
                <a:solidFill>
                  <a:schemeClr val="bg1"/>
                </a:solidFill>
                <a:latin typeface="Calibri" panose="020F0502020204030204" pitchFamily="34" charset="0"/>
                <a:cs typeface="Calibri" panose="020F0502020204030204" pitchFamily="34" charset="0"/>
              </a:rPr>
              <a:t>?</a:t>
            </a:r>
            <a:endParaRPr lang="fr-FR" sz="4400" dirty="0">
              <a:solidFill>
                <a:schemeClr val="bg1"/>
              </a:solidFill>
              <a:latin typeface="Calibri" panose="020F0502020204030204" pitchFamily="34" charset="0"/>
              <a:cs typeface="Calibri" panose="020F0502020204030204" pitchFamily="34" charset="0"/>
            </a:endParaRPr>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1947570082"/>
              </p:ext>
            </p:extLst>
          </p:nvPr>
        </p:nvGraphicFramePr>
        <p:xfrm>
          <a:off x="0" y="1522413"/>
          <a:ext cx="6340475" cy="495776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5" name="Picture 2" descr="\\WIMS\HQ\GVA11\Home\sengam\Desktop\Telephone%20Crime%20Alert%20Program%20(Small)(1).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14919" y="2402905"/>
            <a:ext cx="847725" cy="822325"/>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rot="5400000">
            <a:off x="2762934" y="4893234"/>
            <a:ext cx="761831" cy="1101547"/>
            <a:chOff x="6666644" y="1944218"/>
            <a:chExt cx="700205" cy="1461042"/>
          </a:xfrm>
        </p:grpSpPr>
        <p:sp>
          <p:nvSpPr>
            <p:cNvPr id="9" name="Up-Down Arrow 8"/>
            <p:cNvSpPr/>
            <p:nvPr/>
          </p:nvSpPr>
          <p:spPr>
            <a:xfrm>
              <a:off x="6666644" y="1944218"/>
              <a:ext cx="700205" cy="1461042"/>
            </a:xfrm>
            <a:prstGeom prst="upDownArrow">
              <a:avLst/>
            </a:prstGeom>
            <a:solidFill>
              <a:schemeClr val="accent1">
                <a:lumMod val="60000"/>
                <a:lumOff val="40000"/>
                <a:alpha val="90000"/>
              </a:schemeClr>
            </a:solidFill>
          </p:spPr>
          <p:style>
            <a:lnRef idx="1">
              <a:schemeClr val="accent2">
                <a:tint val="40000"/>
                <a:alpha val="90000"/>
                <a:hueOff val="-425394"/>
                <a:satOff val="-50000"/>
                <a:lumOff val="4289"/>
                <a:alphaOff val="0"/>
              </a:schemeClr>
            </a:lnRef>
            <a:fillRef idx="1">
              <a:scrgbClr r="0" g="0" b="0"/>
            </a:fillRef>
            <a:effectRef idx="0">
              <a:schemeClr val="accent2">
                <a:tint val="40000"/>
                <a:alpha val="90000"/>
                <a:hueOff val="-425394"/>
                <a:satOff val="-50000"/>
                <a:lumOff val="4289"/>
                <a:alphaOff val="0"/>
              </a:schemeClr>
            </a:effectRef>
            <a:fontRef idx="minor">
              <a:schemeClr val="dk1">
                <a:hueOff val="0"/>
                <a:satOff val="0"/>
                <a:lumOff val="0"/>
                <a:alphaOff val="0"/>
              </a:schemeClr>
            </a:fontRef>
          </p:style>
        </p:sp>
        <p:sp>
          <p:nvSpPr>
            <p:cNvPr id="10" name="Up-Down Arrow 4"/>
            <p:cNvSpPr/>
            <p:nvPr/>
          </p:nvSpPr>
          <p:spPr>
            <a:xfrm>
              <a:off x="6841695" y="2119269"/>
              <a:ext cx="350103" cy="111094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GB" sz="2400" kern="1200"/>
            </a:p>
          </p:txBody>
        </p:sp>
      </p:grpSp>
      <p:grpSp>
        <p:nvGrpSpPr>
          <p:cNvPr id="11" name="Group 10"/>
          <p:cNvGrpSpPr/>
          <p:nvPr/>
        </p:nvGrpSpPr>
        <p:grpSpPr>
          <a:xfrm>
            <a:off x="8548512" y="2479714"/>
            <a:ext cx="1401190" cy="1392944"/>
            <a:chOff x="2092852" y="1038"/>
            <a:chExt cx="2154770" cy="2154770"/>
          </a:xfrm>
          <a:solidFill>
            <a:srgbClr val="92D050"/>
          </a:solidFill>
        </p:grpSpPr>
        <p:sp>
          <p:nvSpPr>
            <p:cNvPr id="12" name="Oval 11"/>
            <p:cNvSpPr/>
            <p:nvPr/>
          </p:nvSpPr>
          <p:spPr>
            <a:xfrm>
              <a:off x="2092852" y="1038"/>
              <a:ext cx="2154770" cy="2154770"/>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Oval 4"/>
            <p:cNvSpPr/>
            <p:nvPr/>
          </p:nvSpPr>
          <p:spPr>
            <a:xfrm>
              <a:off x="2408411" y="316597"/>
              <a:ext cx="1523652" cy="152365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fr-FR" sz="2400" b="1" kern="1200" dirty="0" err="1" smtClean="0">
                  <a:solidFill>
                    <a:srgbClr val="000066"/>
                  </a:solidFill>
                </a:rPr>
                <a:t>Lab</a:t>
              </a:r>
              <a:endParaRPr lang="fr-FR" sz="2400" b="1" kern="1200" dirty="0">
                <a:solidFill>
                  <a:srgbClr val="000066"/>
                </a:solidFill>
              </a:endParaRPr>
            </a:p>
          </p:txBody>
        </p:sp>
      </p:grpSp>
      <p:grpSp>
        <p:nvGrpSpPr>
          <p:cNvPr id="14" name="Group 13"/>
          <p:cNvGrpSpPr/>
          <p:nvPr/>
        </p:nvGrpSpPr>
        <p:grpSpPr>
          <a:xfrm>
            <a:off x="8548512" y="4974321"/>
            <a:ext cx="1401190" cy="1392943"/>
            <a:chOff x="2092852" y="1038"/>
            <a:chExt cx="2154770" cy="2154770"/>
          </a:xfrm>
          <a:solidFill>
            <a:srgbClr val="92D050"/>
          </a:solidFill>
        </p:grpSpPr>
        <p:sp>
          <p:nvSpPr>
            <p:cNvPr id="15" name="Oval 14"/>
            <p:cNvSpPr/>
            <p:nvPr/>
          </p:nvSpPr>
          <p:spPr>
            <a:xfrm>
              <a:off x="2092852" y="1038"/>
              <a:ext cx="2154770" cy="2154770"/>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Oval 4"/>
            <p:cNvSpPr/>
            <p:nvPr/>
          </p:nvSpPr>
          <p:spPr>
            <a:xfrm>
              <a:off x="2408411" y="316597"/>
              <a:ext cx="1523652" cy="152365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fr-FR" sz="2000" b="1" kern="1200" dirty="0" smtClean="0">
                  <a:solidFill>
                    <a:srgbClr val="000066"/>
                  </a:solidFill>
                </a:rPr>
                <a:t>ETU</a:t>
              </a:r>
              <a:endParaRPr lang="fr-FR" sz="2000" b="1" kern="1200" dirty="0">
                <a:solidFill>
                  <a:srgbClr val="000066"/>
                </a:solidFill>
              </a:endParaRPr>
            </a:p>
          </p:txBody>
        </p:sp>
      </p:grpSp>
      <p:grpSp>
        <p:nvGrpSpPr>
          <p:cNvPr id="17" name="Group 16"/>
          <p:cNvGrpSpPr/>
          <p:nvPr/>
        </p:nvGrpSpPr>
        <p:grpSpPr>
          <a:xfrm>
            <a:off x="6068844" y="1657389"/>
            <a:ext cx="1401190" cy="1392944"/>
            <a:chOff x="2092852" y="1038"/>
            <a:chExt cx="2154770" cy="2154770"/>
          </a:xfrm>
        </p:grpSpPr>
        <p:sp>
          <p:nvSpPr>
            <p:cNvPr id="18" name="Oval 17"/>
            <p:cNvSpPr/>
            <p:nvPr/>
          </p:nvSpPr>
          <p:spPr>
            <a:xfrm>
              <a:off x="2092852" y="1038"/>
              <a:ext cx="2154770" cy="2154770"/>
            </a:xfrm>
            <a:prstGeom prst="ellipse">
              <a:avLst/>
            </a:prstGeom>
            <a:solidFill>
              <a:srgbClr val="92D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Oval 4"/>
            <p:cNvSpPr/>
            <p:nvPr/>
          </p:nvSpPr>
          <p:spPr>
            <a:xfrm>
              <a:off x="2408411" y="316597"/>
              <a:ext cx="1523652" cy="15236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fr-FR" sz="2400" b="1" kern="1200" dirty="0" err="1" smtClean="0">
                  <a:solidFill>
                    <a:srgbClr val="000066"/>
                  </a:solidFill>
                </a:rPr>
                <a:t>Burial</a:t>
              </a:r>
              <a:endParaRPr lang="fr-FR" sz="2400" b="1" kern="1200" dirty="0">
                <a:solidFill>
                  <a:srgbClr val="000066"/>
                </a:solidFill>
              </a:endParaRPr>
            </a:p>
          </p:txBody>
        </p:sp>
      </p:grpSp>
      <p:grpSp>
        <p:nvGrpSpPr>
          <p:cNvPr id="20" name="Group 19"/>
          <p:cNvGrpSpPr/>
          <p:nvPr/>
        </p:nvGrpSpPr>
        <p:grpSpPr>
          <a:xfrm rot="5400000">
            <a:off x="6836624" y="4711530"/>
            <a:ext cx="630629" cy="1991403"/>
            <a:chOff x="6666644" y="1944218"/>
            <a:chExt cx="700205" cy="1461042"/>
          </a:xfrm>
        </p:grpSpPr>
        <p:sp>
          <p:nvSpPr>
            <p:cNvPr id="21" name="Up-Down Arrow 20"/>
            <p:cNvSpPr/>
            <p:nvPr/>
          </p:nvSpPr>
          <p:spPr>
            <a:xfrm>
              <a:off x="6666644" y="1944218"/>
              <a:ext cx="700205" cy="1461042"/>
            </a:xfrm>
            <a:prstGeom prst="upDownArrow">
              <a:avLst/>
            </a:prstGeom>
            <a:solidFill>
              <a:schemeClr val="accent1">
                <a:lumMod val="60000"/>
                <a:lumOff val="40000"/>
                <a:alpha val="90000"/>
              </a:schemeClr>
            </a:solidFill>
          </p:spPr>
          <p:style>
            <a:lnRef idx="1">
              <a:schemeClr val="accent2">
                <a:tint val="40000"/>
                <a:alpha val="90000"/>
                <a:hueOff val="-425394"/>
                <a:satOff val="-50000"/>
                <a:lumOff val="4289"/>
                <a:alphaOff val="0"/>
              </a:schemeClr>
            </a:lnRef>
            <a:fillRef idx="1">
              <a:scrgbClr r="0" g="0" b="0"/>
            </a:fillRef>
            <a:effectRef idx="0">
              <a:schemeClr val="accent2">
                <a:tint val="40000"/>
                <a:alpha val="90000"/>
                <a:hueOff val="-425394"/>
                <a:satOff val="-50000"/>
                <a:lumOff val="4289"/>
                <a:alphaOff val="0"/>
              </a:schemeClr>
            </a:effectRef>
            <a:fontRef idx="minor">
              <a:schemeClr val="dk1">
                <a:hueOff val="0"/>
                <a:satOff val="0"/>
                <a:lumOff val="0"/>
                <a:alphaOff val="0"/>
              </a:schemeClr>
            </a:fontRef>
          </p:style>
        </p:sp>
        <p:sp>
          <p:nvSpPr>
            <p:cNvPr id="22" name="Up-Down Arrow 4"/>
            <p:cNvSpPr/>
            <p:nvPr/>
          </p:nvSpPr>
          <p:spPr>
            <a:xfrm>
              <a:off x="6841695" y="2119269"/>
              <a:ext cx="350103" cy="111094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GB" sz="2400" kern="1200"/>
            </a:p>
          </p:txBody>
        </p:sp>
      </p:grpSp>
      <p:grpSp>
        <p:nvGrpSpPr>
          <p:cNvPr id="23" name="Group 22"/>
          <p:cNvGrpSpPr/>
          <p:nvPr/>
        </p:nvGrpSpPr>
        <p:grpSpPr>
          <a:xfrm rot="1895558">
            <a:off x="5817963" y="2978615"/>
            <a:ext cx="676549" cy="1523985"/>
            <a:chOff x="6666644" y="1944218"/>
            <a:chExt cx="700205" cy="1461042"/>
          </a:xfrm>
        </p:grpSpPr>
        <p:sp>
          <p:nvSpPr>
            <p:cNvPr id="24" name="Up-Down Arrow 23"/>
            <p:cNvSpPr/>
            <p:nvPr/>
          </p:nvSpPr>
          <p:spPr>
            <a:xfrm>
              <a:off x="6666644" y="1944218"/>
              <a:ext cx="700205" cy="1461042"/>
            </a:xfrm>
            <a:prstGeom prst="upDownArrow">
              <a:avLst/>
            </a:prstGeom>
            <a:solidFill>
              <a:schemeClr val="accent1">
                <a:lumMod val="60000"/>
                <a:lumOff val="40000"/>
                <a:alpha val="90000"/>
              </a:schemeClr>
            </a:solidFill>
          </p:spPr>
          <p:style>
            <a:lnRef idx="1">
              <a:schemeClr val="accent2">
                <a:tint val="40000"/>
                <a:alpha val="90000"/>
                <a:hueOff val="-425394"/>
                <a:satOff val="-50000"/>
                <a:lumOff val="4289"/>
                <a:alphaOff val="0"/>
              </a:schemeClr>
            </a:lnRef>
            <a:fillRef idx="1">
              <a:scrgbClr r="0" g="0" b="0"/>
            </a:fillRef>
            <a:effectRef idx="0">
              <a:schemeClr val="accent2">
                <a:tint val="40000"/>
                <a:alpha val="90000"/>
                <a:hueOff val="-425394"/>
                <a:satOff val="-50000"/>
                <a:lumOff val="4289"/>
                <a:alphaOff val="0"/>
              </a:schemeClr>
            </a:effectRef>
            <a:fontRef idx="minor">
              <a:schemeClr val="dk1">
                <a:hueOff val="0"/>
                <a:satOff val="0"/>
                <a:lumOff val="0"/>
                <a:alphaOff val="0"/>
              </a:schemeClr>
            </a:fontRef>
          </p:style>
        </p:sp>
        <p:sp>
          <p:nvSpPr>
            <p:cNvPr id="25" name="Up-Down Arrow 4"/>
            <p:cNvSpPr/>
            <p:nvPr/>
          </p:nvSpPr>
          <p:spPr>
            <a:xfrm>
              <a:off x="6841695" y="2119269"/>
              <a:ext cx="350103" cy="111094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GB" sz="2400" kern="1200"/>
            </a:p>
          </p:txBody>
        </p:sp>
      </p:grpSp>
      <p:sp>
        <p:nvSpPr>
          <p:cNvPr id="26" name="Up-Down Arrow 25"/>
          <p:cNvSpPr/>
          <p:nvPr/>
        </p:nvSpPr>
        <p:spPr>
          <a:xfrm rot="3854336">
            <a:off x="6931666" y="3104139"/>
            <a:ext cx="723308" cy="2625932"/>
          </a:xfrm>
          <a:prstGeom prst="upDownArrow">
            <a:avLst/>
          </a:prstGeom>
          <a:solidFill>
            <a:schemeClr val="accent1">
              <a:lumMod val="60000"/>
              <a:lumOff val="40000"/>
              <a:alpha val="90000"/>
            </a:schemeClr>
          </a:solidFill>
        </p:spPr>
        <p:style>
          <a:lnRef idx="1">
            <a:schemeClr val="accent2">
              <a:tint val="40000"/>
              <a:alpha val="90000"/>
              <a:hueOff val="-425394"/>
              <a:satOff val="-50000"/>
              <a:lumOff val="4289"/>
              <a:alphaOff val="0"/>
            </a:schemeClr>
          </a:lnRef>
          <a:fillRef idx="1">
            <a:scrgbClr r="0" g="0" b="0"/>
          </a:fillRef>
          <a:effectRef idx="0">
            <a:schemeClr val="accent2">
              <a:tint val="40000"/>
              <a:alpha val="90000"/>
              <a:hueOff val="-425394"/>
              <a:satOff val="-50000"/>
              <a:lumOff val="4289"/>
              <a:alphaOff val="0"/>
            </a:schemeClr>
          </a:effectRef>
          <a:fontRef idx="minor">
            <a:schemeClr val="dk1">
              <a:hueOff val="0"/>
              <a:satOff val="0"/>
              <a:lumOff val="0"/>
              <a:alphaOff val="0"/>
            </a:schemeClr>
          </a:fontRef>
        </p:style>
      </p:sp>
      <p:grpSp>
        <p:nvGrpSpPr>
          <p:cNvPr id="27" name="Group 26"/>
          <p:cNvGrpSpPr/>
          <p:nvPr/>
        </p:nvGrpSpPr>
        <p:grpSpPr>
          <a:xfrm rot="19188546">
            <a:off x="7725314" y="2312577"/>
            <a:ext cx="578993" cy="1002984"/>
            <a:chOff x="3606924" y="2178707"/>
            <a:chExt cx="727235" cy="571771"/>
          </a:xfrm>
        </p:grpSpPr>
        <p:sp>
          <p:nvSpPr>
            <p:cNvPr id="28" name="Right Arrow 27"/>
            <p:cNvSpPr/>
            <p:nvPr/>
          </p:nvSpPr>
          <p:spPr>
            <a:xfrm rot="3600000">
              <a:off x="3684656" y="2100975"/>
              <a:ext cx="571771" cy="727235"/>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9" name="Right Arrow 4"/>
            <p:cNvSpPr/>
            <p:nvPr/>
          </p:nvSpPr>
          <p:spPr>
            <a:xfrm rot="3600000">
              <a:off x="3727539" y="2172147"/>
              <a:ext cx="400240" cy="4363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fr-FR" sz="1500" kern="1200"/>
            </a:p>
          </p:txBody>
        </p:sp>
      </p:grpSp>
      <p:grpSp>
        <p:nvGrpSpPr>
          <p:cNvPr id="30" name="Group 29"/>
          <p:cNvGrpSpPr/>
          <p:nvPr/>
        </p:nvGrpSpPr>
        <p:grpSpPr>
          <a:xfrm rot="7110177">
            <a:off x="5004688" y="1851127"/>
            <a:ext cx="578993" cy="1002984"/>
            <a:chOff x="3606924" y="2178707"/>
            <a:chExt cx="727235" cy="571771"/>
          </a:xfrm>
        </p:grpSpPr>
        <p:sp>
          <p:nvSpPr>
            <p:cNvPr id="31" name="Right Arrow 30"/>
            <p:cNvSpPr/>
            <p:nvPr/>
          </p:nvSpPr>
          <p:spPr>
            <a:xfrm rot="3600000">
              <a:off x="3684656" y="2100975"/>
              <a:ext cx="571771" cy="727235"/>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2" name="Right Arrow 4"/>
            <p:cNvSpPr/>
            <p:nvPr/>
          </p:nvSpPr>
          <p:spPr>
            <a:xfrm rot="3600000">
              <a:off x="3727539" y="2172147"/>
              <a:ext cx="400240" cy="4363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fr-FR" sz="1500" kern="1200"/>
            </a:p>
          </p:txBody>
        </p:sp>
      </p:grpSp>
      <p:grpSp>
        <p:nvGrpSpPr>
          <p:cNvPr id="33" name="Group 32"/>
          <p:cNvGrpSpPr/>
          <p:nvPr/>
        </p:nvGrpSpPr>
        <p:grpSpPr>
          <a:xfrm>
            <a:off x="9022218" y="3926649"/>
            <a:ext cx="502438" cy="980912"/>
            <a:chOff x="6666644" y="1944218"/>
            <a:chExt cx="700205" cy="1461042"/>
          </a:xfrm>
        </p:grpSpPr>
        <p:sp>
          <p:nvSpPr>
            <p:cNvPr id="34" name="Up-Down Arrow 33"/>
            <p:cNvSpPr/>
            <p:nvPr/>
          </p:nvSpPr>
          <p:spPr>
            <a:xfrm>
              <a:off x="6666644" y="1944218"/>
              <a:ext cx="700205" cy="1461042"/>
            </a:xfrm>
            <a:prstGeom prst="upDownArrow">
              <a:avLst/>
            </a:prstGeom>
            <a:solidFill>
              <a:schemeClr val="accent1">
                <a:lumMod val="60000"/>
                <a:lumOff val="40000"/>
                <a:alpha val="90000"/>
              </a:schemeClr>
            </a:solidFill>
          </p:spPr>
          <p:style>
            <a:lnRef idx="1">
              <a:schemeClr val="accent2">
                <a:tint val="40000"/>
                <a:alpha val="90000"/>
                <a:hueOff val="-425394"/>
                <a:satOff val="-50000"/>
                <a:lumOff val="4289"/>
                <a:alphaOff val="0"/>
              </a:schemeClr>
            </a:lnRef>
            <a:fillRef idx="1">
              <a:scrgbClr r="0" g="0" b="0"/>
            </a:fillRef>
            <a:effectRef idx="0">
              <a:schemeClr val="accent2">
                <a:tint val="40000"/>
                <a:alpha val="90000"/>
                <a:hueOff val="-425394"/>
                <a:satOff val="-50000"/>
                <a:lumOff val="4289"/>
                <a:alphaOff val="0"/>
              </a:schemeClr>
            </a:effectRef>
            <a:fontRef idx="minor">
              <a:schemeClr val="dk1">
                <a:hueOff val="0"/>
                <a:satOff val="0"/>
                <a:lumOff val="0"/>
                <a:alphaOff val="0"/>
              </a:schemeClr>
            </a:fontRef>
          </p:style>
        </p:sp>
        <p:sp>
          <p:nvSpPr>
            <p:cNvPr id="35" name="Up-Down Arrow 4"/>
            <p:cNvSpPr/>
            <p:nvPr/>
          </p:nvSpPr>
          <p:spPr>
            <a:xfrm>
              <a:off x="6841695" y="2119269"/>
              <a:ext cx="350103" cy="111094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GB" sz="2400" kern="1200"/>
            </a:p>
          </p:txBody>
        </p:sp>
      </p:grpSp>
    </p:spTree>
    <p:extLst>
      <p:ext uri="{BB962C8B-B14F-4D97-AF65-F5344CB8AC3E}">
        <p14:creationId xmlns:p14="http://schemas.microsoft.com/office/powerpoint/2010/main" val="38164426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17525" y="1693869"/>
            <a:ext cx="9696450" cy="4206875"/>
          </a:xfrm>
        </p:spPr>
        <p:txBody>
          <a:bodyPr/>
          <a:lstStyle/>
          <a:p>
            <a:r>
              <a:rPr lang="en-GB" sz="3200" dirty="0" smtClean="0">
                <a:latin typeface="Calibri" panose="020F0502020204030204" pitchFamily="34" charset="0"/>
                <a:cs typeface="Calibri" panose="020F0502020204030204" pitchFamily="34" charset="0"/>
              </a:rPr>
              <a:t>Characterize basic features of contact tracing within surveillance </a:t>
            </a:r>
          </a:p>
          <a:p>
            <a:r>
              <a:rPr lang="en-GB" sz="3200" dirty="0" smtClean="0">
                <a:latin typeface="Calibri" panose="020F0502020204030204" pitchFamily="34" charset="0"/>
                <a:cs typeface="Calibri" panose="020F0502020204030204" pitchFamily="34" charset="0"/>
              </a:rPr>
              <a:t>Describe how contract tracing can stop Ebola transmission</a:t>
            </a:r>
          </a:p>
          <a:p>
            <a:r>
              <a:rPr lang="en-GB" sz="3200" dirty="0" smtClean="0">
                <a:latin typeface="Calibri" panose="020F0502020204030204" pitchFamily="34" charset="0"/>
                <a:cs typeface="Calibri" panose="020F0502020204030204" pitchFamily="34" charset="0"/>
              </a:rPr>
              <a:t>Give examples of how your work can contribute to contact tracing</a:t>
            </a:r>
          </a:p>
          <a:p>
            <a:endParaRPr lang="en-GB" sz="3200" dirty="0">
              <a:latin typeface="Calibri" panose="020F0502020204030204" pitchFamily="34" charset="0"/>
              <a:cs typeface="Calibri" panose="020F0502020204030204" pitchFamily="34" charset="0"/>
            </a:endParaRPr>
          </a:p>
          <a:p>
            <a:endParaRPr lang="en-GB" sz="3200" dirty="0">
              <a:latin typeface="Calibri" panose="020F0502020204030204" pitchFamily="34" charset="0"/>
              <a:cs typeface="Calibri" panose="020F0502020204030204" pitchFamily="34" charset="0"/>
            </a:endParaRPr>
          </a:p>
        </p:txBody>
      </p:sp>
      <p:sp>
        <p:nvSpPr>
          <p:cNvPr id="3" name="Title 2"/>
          <p:cNvSpPr>
            <a:spLocks noGrp="1"/>
          </p:cNvSpPr>
          <p:nvPr>
            <p:ph type="title"/>
          </p:nvPr>
        </p:nvSpPr>
        <p:spPr>
          <a:xfrm>
            <a:off x="0" y="83390"/>
            <a:ext cx="10693400" cy="1081298"/>
          </a:xfrm>
        </p:spPr>
        <p:txBody>
          <a:bodyPr/>
          <a:lstStyle/>
          <a:p>
            <a:r>
              <a:rPr lang="en-GB" sz="5400" dirty="0" smtClean="0">
                <a:latin typeface="Calibri" panose="020F0502020204030204" pitchFamily="34" charset="0"/>
                <a:cs typeface="Calibri" panose="020F0502020204030204" pitchFamily="34" charset="0"/>
              </a:rPr>
              <a:t>Objectives</a:t>
            </a:r>
            <a:endParaRPr lang="en-GB" sz="5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598544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List how your work relates to or can contribute to the work in case finding and contact tracing</a:t>
            </a:r>
            <a:endParaRPr lang="en-GB" dirty="0"/>
          </a:p>
        </p:txBody>
      </p:sp>
      <p:sp>
        <p:nvSpPr>
          <p:cNvPr id="3" name="Content Placeholder 2"/>
          <p:cNvSpPr>
            <a:spLocks noGrp="1"/>
          </p:cNvSpPr>
          <p:nvPr>
            <p:ph idx="1"/>
          </p:nvPr>
        </p:nvSpPr>
        <p:spPr/>
        <p:txBody>
          <a:bodyPr/>
          <a:lstStyle/>
          <a:p>
            <a:pPr marL="0" indent="0">
              <a:buNone/>
            </a:pPr>
            <a:r>
              <a:rPr lang="en-GB" dirty="0" smtClean="0"/>
              <a:t>1.</a:t>
            </a:r>
          </a:p>
          <a:p>
            <a:pPr marL="0" indent="0">
              <a:buNone/>
            </a:pPr>
            <a:endParaRPr lang="en-GB" dirty="0"/>
          </a:p>
          <a:p>
            <a:pPr marL="0" indent="0">
              <a:buNone/>
            </a:pPr>
            <a:r>
              <a:rPr lang="en-GB" dirty="0" smtClean="0"/>
              <a:t>2.</a:t>
            </a:r>
          </a:p>
          <a:p>
            <a:pPr marL="0" indent="0">
              <a:buNone/>
            </a:pPr>
            <a:endParaRPr lang="en-GB" dirty="0"/>
          </a:p>
          <a:p>
            <a:pPr marL="0" indent="0">
              <a:buNone/>
            </a:pPr>
            <a:r>
              <a:rPr lang="en-GB" dirty="0" smtClean="0"/>
              <a:t>3.</a:t>
            </a:r>
          </a:p>
          <a:p>
            <a:pPr marL="0" indent="0">
              <a:buNone/>
            </a:pPr>
            <a:endParaRPr lang="en-GB" dirty="0"/>
          </a:p>
          <a:p>
            <a:pPr marL="0" indent="0">
              <a:buNone/>
            </a:pPr>
            <a:r>
              <a:rPr lang="en-GB" dirty="0" smtClean="0"/>
              <a:t>4.</a:t>
            </a:r>
            <a:endParaRPr lang="en-GB" dirty="0"/>
          </a:p>
        </p:txBody>
      </p:sp>
    </p:spTree>
    <p:extLst>
      <p:ext uri="{BB962C8B-B14F-4D97-AF65-F5344CB8AC3E}">
        <p14:creationId xmlns:p14="http://schemas.microsoft.com/office/powerpoint/2010/main" val="22660562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777784591"/>
              </p:ext>
            </p:extLst>
          </p:nvPr>
        </p:nvGraphicFramePr>
        <p:xfrm>
          <a:off x="2904629" y="1623847"/>
          <a:ext cx="6806930" cy="49355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a:xfrm>
            <a:off x="0" y="110362"/>
            <a:ext cx="10693400" cy="1081681"/>
          </a:xfrm>
        </p:spPr>
        <p:txBody>
          <a:bodyPr/>
          <a:lstStyle/>
          <a:p>
            <a:pPr>
              <a:defRPr/>
            </a:pPr>
            <a:r>
              <a:rPr lang="en-GB" dirty="0" smtClean="0">
                <a:latin typeface="Calibri" panose="020F0502020204030204" pitchFamily="34" charset="0"/>
                <a:cs typeface="Calibri" panose="020F0502020204030204" pitchFamily="34" charset="0"/>
              </a:rPr>
              <a:t>Ebola : Principles of Control</a:t>
            </a:r>
            <a:endParaRPr lang="en-GB" dirty="0">
              <a:latin typeface="Calibri" panose="020F0502020204030204" pitchFamily="34" charset="0"/>
              <a:cs typeface="Calibri" panose="020F0502020204030204" pitchFamily="34" charset="0"/>
            </a:endParaRPr>
          </a:p>
        </p:txBody>
      </p:sp>
      <p:sp>
        <p:nvSpPr>
          <p:cNvPr id="6" name="Flowchart: Alternate Process 5"/>
          <p:cNvSpPr/>
          <p:nvPr/>
        </p:nvSpPr>
        <p:spPr bwMode="auto">
          <a:xfrm>
            <a:off x="967815" y="1623847"/>
            <a:ext cx="1570434" cy="4856117"/>
          </a:xfrm>
          <a:prstGeom prst="flowChartAlternateProcess">
            <a:avLst/>
          </a:prstGeom>
          <a:solidFill>
            <a:schemeClr val="accent1"/>
          </a:solidFill>
          <a:ln w="9525" cap="flat" cmpd="sng" algn="ctr">
            <a:noFill/>
            <a:prstDash val="solid"/>
            <a:round/>
            <a:headEnd type="none" w="med" len="med"/>
            <a:tailEnd type="triangle" w="med" len="med"/>
          </a:ln>
          <a:effectLst/>
          <a:extLst/>
        </p:spPr>
        <p:txBody>
          <a:bodyPr vert="vert270" wrap="none" lIns="104306" tIns="52153" rIns="104306" bIns="52153" anchor="ctr"/>
          <a:lstStyle/>
          <a:p>
            <a:pPr algn="ctr" eaLnBrk="0" hangingPunct="0">
              <a:defRPr/>
            </a:pPr>
            <a:r>
              <a:rPr lang="en-GB" sz="2800" dirty="0">
                <a:latin typeface="+mn-lt"/>
              </a:rPr>
              <a:t>Community Engagement</a:t>
            </a:r>
          </a:p>
        </p:txBody>
      </p:sp>
    </p:spTree>
    <p:extLst>
      <p:ext uri="{BB962C8B-B14F-4D97-AF65-F5344CB8AC3E}">
        <p14:creationId xmlns:p14="http://schemas.microsoft.com/office/powerpoint/2010/main" val="17009205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3" descr="\\WIMS\HQ\GVA11\Home\sengam\Desktop\inspection.jpg"/>
          <p:cNvPicPr>
            <a:picLocks noChangeAspect="1" noChangeArrowheads="1"/>
          </p:cNvPicPr>
          <p:nvPr/>
        </p:nvPicPr>
        <p:blipFill>
          <a:blip r:embed="rId3" cstate="print"/>
          <a:srcRect/>
          <a:stretch>
            <a:fillRect/>
          </a:stretch>
        </p:blipFill>
        <p:spPr bwMode="auto">
          <a:xfrm>
            <a:off x="8547295" y="1717037"/>
            <a:ext cx="2315047" cy="2182614"/>
          </a:xfrm>
          <a:prstGeom prst="rect">
            <a:avLst/>
          </a:prstGeom>
          <a:noFill/>
          <a:ln w="9525">
            <a:noFill/>
            <a:miter lim="800000"/>
            <a:headEnd/>
            <a:tailEnd/>
          </a:ln>
        </p:spPr>
      </p:pic>
      <p:sp>
        <p:nvSpPr>
          <p:cNvPr id="3" name="Title 2"/>
          <p:cNvSpPr>
            <a:spLocks noGrp="1"/>
          </p:cNvSpPr>
          <p:nvPr>
            <p:ph type="title"/>
          </p:nvPr>
        </p:nvSpPr>
        <p:spPr>
          <a:xfrm>
            <a:off x="0" y="0"/>
            <a:ext cx="10693400" cy="1081681"/>
          </a:xfrm>
        </p:spPr>
        <p:txBody>
          <a:bodyPr/>
          <a:lstStyle/>
          <a:p>
            <a:pPr>
              <a:defRPr/>
            </a:pPr>
            <a:r>
              <a:rPr lang="en-GB" sz="3600" dirty="0">
                <a:latin typeface="Calibri" panose="020F0502020204030204" pitchFamily="34" charset="0"/>
                <a:cs typeface="Calibri" panose="020F0502020204030204" pitchFamily="34" charset="0"/>
              </a:rPr>
              <a:t>Key Components of Ebola Outbreak </a:t>
            </a:r>
            <a:r>
              <a:rPr lang="en-GB" sz="3600" dirty="0" smtClean="0">
                <a:latin typeface="Calibri" panose="020F0502020204030204" pitchFamily="34" charset="0"/>
                <a:cs typeface="Calibri" panose="020F0502020204030204" pitchFamily="34" charset="0"/>
              </a:rPr>
              <a:t>Surveillance</a:t>
            </a:r>
            <a:endParaRPr lang="en-GB" sz="3600" dirty="0">
              <a:latin typeface="Calibri" panose="020F0502020204030204" pitchFamily="34" charset="0"/>
              <a:cs typeface="Calibri" panose="020F0502020204030204" pitchFamily="34"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70239808"/>
              </p:ext>
            </p:extLst>
          </p:nvPr>
        </p:nvGraphicFramePr>
        <p:xfrm>
          <a:off x="294139" y="1240082"/>
          <a:ext cx="9936704" cy="539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0485" name="Picture 2" descr="\\WIMS\HQ\GVA11\Home\sengam\Desktop\alert.png"/>
          <p:cNvPicPr>
            <a:picLocks noChangeAspect="1" noChangeArrowheads="1"/>
          </p:cNvPicPr>
          <p:nvPr/>
        </p:nvPicPr>
        <p:blipFill>
          <a:blip r:embed="rId9" cstate="print"/>
          <a:srcRect/>
          <a:stretch>
            <a:fillRect/>
          </a:stretch>
        </p:blipFill>
        <p:spPr bwMode="auto">
          <a:xfrm>
            <a:off x="6861599" y="1478998"/>
            <a:ext cx="1126892" cy="915402"/>
          </a:xfrm>
          <a:prstGeom prst="rect">
            <a:avLst/>
          </a:prstGeom>
          <a:noFill/>
          <a:ln w="9525">
            <a:noFill/>
            <a:miter lim="800000"/>
            <a:headEnd/>
            <a:tailEnd/>
          </a:ln>
        </p:spPr>
      </p:pic>
      <p:pic>
        <p:nvPicPr>
          <p:cNvPr id="20486" name="Picture 5"/>
          <p:cNvPicPr>
            <a:picLocks noChangeAspect="1"/>
          </p:cNvPicPr>
          <p:nvPr/>
        </p:nvPicPr>
        <p:blipFill>
          <a:blip r:embed="rId10" cstate="print"/>
          <a:srcRect/>
          <a:stretch>
            <a:fillRect/>
          </a:stretch>
        </p:blipFill>
        <p:spPr bwMode="auto">
          <a:xfrm>
            <a:off x="0" y="5448661"/>
            <a:ext cx="2146106" cy="1111435"/>
          </a:xfrm>
          <a:prstGeom prst="rect">
            <a:avLst/>
          </a:prstGeom>
          <a:noFill/>
          <a:ln w="9525">
            <a:noFill/>
            <a:miter lim="800000"/>
            <a:headEnd/>
            <a:tailEnd/>
          </a:ln>
        </p:spPr>
      </p:pic>
      <p:pic>
        <p:nvPicPr>
          <p:cNvPr id="20487" name="Picture 6"/>
          <p:cNvPicPr>
            <a:picLocks noChangeAspect="1"/>
          </p:cNvPicPr>
          <p:nvPr/>
        </p:nvPicPr>
        <p:blipFill>
          <a:blip r:embed="rId11" cstate="print"/>
          <a:srcRect/>
          <a:stretch>
            <a:fillRect/>
          </a:stretch>
        </p:blipFill>
        <p:spPr bwMode="auto">
          <a:xfrm>
            <a:off x="7873388" y="5523923"/>
            <a:ext cx="837278" cy="1067678"/>
          </a:xfrm>
          <a:prstGeom prst="rect">
            <a:avLst/>
          </a:prstGeom>
          <a:noFill/>
          <a:ln w="9525">
            <a:noFill/>
            <a:miter lim="800000"/>
            <a:headEnd/>
            <a:tailEnd/>
          </a:ln>
        </p:spPr>
      </p:pic>
      <p:pic>
        <p:nvPicPr>
          <p:cNvPr id="20488" name="Picture 7"/>
          <p:cNvPicPr>
            <a:picLocks noChangeAspect="1"/>
          </p:cNvPicPr>
          <p:nvPr/>
        </p:nvPicPr>
        <p:blipFill>
          <a:blip r:embed="rId12" cstate="print"/>
          <a:srcRect/>
          <a:stretch>
            <a:fillRect/>
          </a:stretch>
        </p:blipFill>
        <p:spPr bwMode="auto">
          <a:xfrm>
            <a:off x="5515642" y="4235708"/>
            <a:ext cx="1910331" cy="1111436"/>
          </a:xfrm>
          <a:prstGeom prst="rect">
            <a:avLst/>
          </a:prstGeom>
          <a:noFill/>
          <a:ln w="9525">
            <a:noFill/>
            <a:miter lim="800000"/>
            <a:headEnd/>
            <a:tailEnd/>
          </a:ln>
        </p:spPr>
      </p:pic>
    </p:spTree>
    <p:extLst>
      <p:ext uri="{BB962C8B-B14F-4D97-AF65-F5344CB8AC3E}">
        <p14:creationId xmlns:p14="http://schemas.microsoft.com/office/powerpoint/2010/main" val="19012252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1"/>
          <p:cNvSpPr>
            <a:spLocks noGrp="1"/>
          </p:cNvSpPr>
          <p:nvPr>
            <p:ph idx="1"/>
          </p:nvPr>
        </p:nvSpPr>
        <p:spPr>
          <a:xfrm>
            <a:off x="153967" y="1529798"/>
            <a:ext cx="9529378" cy="4797551"/>
          </a:xfrm>
        </p:spPr>
        <p:txBody>
          <a:bodyPr/>
          <a:lstStyle/>
          <a:p>
            <a:r>
              <a:rPr lang="en-US" dirty="0" smtClean="0">
                <a:latin typeface="Calibri" panose="020F0502020204030204" pitchFamily="34" charset="0"/>
                <a:cs typeface="Calibri" panose="020F0502020204030204" pitchFamily="34" charset="0"/>
              </a:rPr>
              <a:t>Information from community is directly picked up by or indirectly routed to the surveillance team</a:t>
            </a:r>
          </a:p>
          <a:p>
            <a:pPr lvl="1"/>
            <a:r>
              <a:rPr lang="en-US" dirty="0" smtClean="0">
                <a:latin typeface="Calibri" panose="020F0502020204030204" pitchFamily="34" charset="0"/>
                <a:cs typeface="Calibri" panose="020F0502020204030204" pitchFamily="34" charset="0"/>
              </a:rPr>
              <a:t>Hotlines</a:t>
            </a:r>
          </a:p>
          <a:p>
            <a:pPr lvl="1"/>
            <a:r>
              <a:rPr lang="en-US" dirty="0" smtClean="0">
                <a:latin typeface="Calibri" panose="020F0502020204030204" pitchFamily="34" charset="0"/>
                <a:cs typeface="Calibri" panose="020F0502020204030204" pitchFamily="34" charset="0"/>
              </a:rPr>
              <a:t>Events and rumors </a:t>
            </a:r>
          </a:p>
          <a:p>
            <a:pPr lvl="1"/>
            <a:r>
              <a:rPr lang="en-US" dirty="0" smtClean="0">
                <a:latin typeface="Calibri" panose="020F0502020204030204" pitchFamily="34" charset="0"/>
                <a:cs typeface="Calibri" panose="020F0502020204030204" pitchFamily="34" charset="0"/>
              </a:rPr>
              <a:t>Deaths</a:t>
            </a:r>
          </a:p>
          <a:p>
            <a:pPr lvl="1"/>
            <a:r>
              <a:rPr lang="en-US" dirty="0" smtClean="0">
                <a:latin typeface="Calibri" panose="020F0502020204030204" pitchFamily="34" charset="0"/>
                <a:cs typeface="Calibri" panose="020F0502020204030204" pitchFamily="34" charset="0"/>
              </a:rPr>
              <a:t>Contact monitoring</a:t>
            </a:r>
          </a:p>
          <a:p>
            <a:pPr lvl="1"/>
            <a:r>
              <a:rPr lang="en-US" dirty="0" smtClean="0">
                <a:latin typeface="Calibri" panose="020F0502020204030204" pitchFamily="34" charset="0"/>
                <a:cs typeface="Calibri" panose="020F0502020204030204" pitchFamily="34" charset="0"/>
              </a:rPr>
              <a:t>Self-report</a:t>
            </a:r>
          </a:p>
          <a:p>
            <a:pPr lvl="1"/>
            <a:r>
              <a:rPr lang="en-US" dirty="0" smtClean="0">
                <a:latin typeface="Calibri" panose="020F0502020204030204" pitchFamily="34" charset="0"/>
                <a:cs typeface="Calibri" panose="020F0502020204030204" pitchFamily="34" charset="0"/>
              </a:rPr>
              <a:t>Laboratories</a:t>
            </a:r>
          </a:p>
          <a:p>
            <a:r>
              <a:rPr lang="en-US" dirty="0" smtClean="0">
                <a:latin typeface="Calibri" panose="020F0502020204030204" pitchFamily="34" charset="0"/>
                <a:cs typeface="Calibri" panose="020F0502020204030204" pitchFamily="34" charset="0"/>
              </a:rPr>
              <a:t>Information will be communicated to the surveillance team to assign epidemiologists or trained surveillance officers to conduct case investigation</a:t>
            </a:r>
          </a:p>
        </p:txBody>
      </p:sp>
      <p:sp>
        <p:nvSpPr>
          <p:cNvPr id="3" name="Title 2"/>
          <p:cNvSpPr>
            <a:spLocks noGrp="1"/>
          </p:cNvSpPr>
          <p:nvPr>
            <p:ph type="title"/>
          </p:nvPr>
        </p:nvSpPr>
        <p:spPr>
          <a:xfrm>
            <a:off x="0" y="157660"/>
            <a:ext cx="10693400" cy="1081681"/>
          </a:xfrm>
        </p:spPr>
        <p:txBody>
          <a:bodyPr/>
          <a:lstStyle/>
          <a:p>
            <a:pPr>
              <a:defRPr/>
            </a:pPr>
            <a:r>
              <a:rPr lang="en-US" sz="4800" dirty="0" smtClean="0">
                <a:latin typeface="Calibri" panose="020F0502020204030204" pitchFamily="34" charset="0"/>
                <a:cs typeface="Calibri" panose="020F0502020204030204" pitchFamily="34" charset="0"/>
              </a:rPr>
              <a:t>1. Alert</a:t>
            </a:r>
            <a:endParaRPr lang="en-US" sz="4800" dirty="0">
              <a:latin typeface="Calibri" panose="020F0502020204030204" pitchFamily="34" charset="0"/>
              <a:cs typeface="Calibri" panose="020F0502020204030204" pitchFamily="34" charset="0"/>
            </a:endParaRPr>
          </a:p>
        </p:txBody>
      </p:sp>
      <p:pic>
        <p:nvPicPr>
          <p:cNvPr id="1026" name="Picture 2" descr="D:\photo contact traci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3556" y="2436761"/>
            <a:ext cx="4426688" cy="295256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7938374" y="2175151"/>
            <a:ext cx="2362200" cy="261610"/>
          </a:xfrm>
          <a:prstGeom prst="rect">
            <a:avLst/>
          </a:prstGeom>
          <a:noFill/>
        </p:spPr>
        <p:txBody>
          <a:bodyPr wrap="square" rtlCol="0">
            <a:spAutoFit/>
          </a:bodyPr>
          <a:lstStyle/>
          <a:p>
            <a:pPr lvl="1"/>
            <a:r>
              <a:rPr lang="en-GB" sz="1100" b="0" dirty="0" smtClean="0">
                <a:solidFill>
                  <a:schemeClr val="tx1"/>
                </a:solidFill>
                <a:latin typeface="Calibri" panose="020F0502020204030204" pitchFamily="34" charset="0"/>
                <a:cs typeface="Calibri" panose="020F0502020204030204" pitchFamily="34" charset="0"/>
              </a:rPr>
              <a:t>Photo: WHO/R</a:t>
            </a:r>
            <a:r>
              <a:rPr lang="en-GB" sz="1100" b="0" dirty="0">
                <a:solidFill>
                  <a:schemeClr val="tx1"/>
                </a:solidFill>
                <a:latin typeface="Calibri" panose="020F0502020204030204" pitchFamily="34" charset="0"/>
                <a:cs typeface="Calibri" panose="020F0502020204030204" pitchFamily="34" charset="0"/>
              </a:rPr>
              <a:t>. </a:t>
            </a:r>
            <a:r>
              <a:rPr lang="en-GB" sz="1100" b="0" dirty="0" smtClean="0">
                <a:solidFill>
                  <a:schemeClr val="tx1"/>
                </a:solidFill>
                <a:latin typeface="Calibri" panose="020F0502020204030204" pitchFamily="34" charset="0"/>
                <a:cs typeface="Calibri" panose="020F0502020204030204" pitchFamily="34" charset="0"/>
              </a:rPr>
              <a:t>Sorensen</a:t>
            </a:r>
            <a:endParaRPr lang="en-US" sz="1100" b="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615369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1"/>
          <p:cNvSpPr>
            <a:spLocks noGrp="1"/>
          </p:cNvSpPr>
          <p:nvPr>
            <p:ph idx="1"/>
          </p:nvPr>
        </p:nvSpPr>
        <p:spPr>
          <a:xfrm>
            <a:off x="547666" y="1367018"/>
            <a:ext cx="9935951" cy="5159862"/>
          </a:xfrm>
        </p:spPr>
        <p:txBody>
          <a:bodyPr/>
          <a:lstStyle/>
          <a:p>
            <a:r>
              <a:rPr lang="en-US" dirty="0" smtClean="0">
                <a:latin typeface="Calibri" panose="020F0502020204030204" pitchFamily="34" charset="0"/>
                <a:cs typeface="Calibri" panose="020F0502020204030204" pitchFamily="34" charset="0"/>
              </a:rPr>
              <a:t>Interviewing a potential Ebola case to ascertain he/she meets the case definition and obtain epidemiological info.</a:t>
            </a:r>
          </a:p>
          <a:p>
            <a:pPr lvl="1"/>
            <a:r>
              <a:rPr lang="en-US" dirty="0" smtClean="0">
                <a:latin typeface="Calibri" panose="020F0502020204030204" pitchFamily="34" charset="0"/>
                <a:cs typeface="Calibri" panose="020F0502020204030204" pitchFamily="34" charset="0"/>
              </a:rPr>
              <a:t>Personal information &amp; demographics</a:t>
            </a:r>
          </a:p>
          <a:p>
            <a:pPr lvl="1"/>
            <a:r>
              <a:rPr lang="en-US" dirty="0" smtClean="0">
                <a:latin typeface="Calibri" panose="020F0502020204030204" pitchFamily="34" charset="0"/>
                <a:cs typeface="Calibri" panose="020F0502020204030204" pitchFamily="34" charset="0"/>
              </a:rPr>
              <a:t>Symptoms</a:t>
            </a:r>
          </a:p>
          <a:p>
            <a:pPr lvl="1"/>
            <a:r>
              <a:rPr lang="en-US" dirty="0" smtClean="0">
                <a:latin typeface="Calibri" panose="020F0502020204030204" pitchFamily="34" charset="0"/>
                <a:cs typeface="Calibri" panose="020F0502020204030204" pitchFamily="34" charset="0"/>
              </a:rPr>
              <a:t>Exposures / risk factors</a:t>
            </a:r>
          </a:p>
          <a:p>
            <a:pPr lvl="1"/>
            <a:r>
              <a:rPr lang="en-US" dirty="0" smtClean="0">
                <a:latin typeface="Calibri" panose="020F0502020204030204" pitchFamily="34" charset="0"/>
                <a:cs typeface="Calibri" panose="020F0502020204030204" pitchFamily="34" charset="0"/>
              </a:rPr>
              <a:t>Previous contacts</a:t>
            </a:r>
          </a:p>
          <a:p>
            <a:pPr lvl="1"/>
            <a:r>
              <a:rPr lang="en-US" dirty="0" smtClean="0">
                <a:latin typeface="Calibri" panose="020F0502020204030204" pitchFamily="34" charset="0"/>
                <a:cs typeface="Calibri" panose="020F0502020204030204" pitchFamily="34" charset="0"/>
              </a:rPr>
              <a:t>Contact identification (“Contact line listing” for new contacts)</a:t>
            </a:r>
          </a:p>
          <a:p>
            <a:r>
              <a:rPr lang="en-US" dirty="0" smtClean="0">
                <a:latin typeface="Calibri" panose="020F0502020204030204" pitchFamily="34" charset="0"/>
                <a:cs typeface="Calibri" panose="020F0502020204030204" pitchFamily="34" charset="0"/>
              </a:rPr>
              <a:t>Case investigation informs the next steps</a:t>
            </a:r>
          </a:p>
          <a:p>
            <a:pPr lvl="1"/>
            <a:r>
              <a:rPr lang="en-US" dirty="0" smtClean="0">
                <a:latin typeface="Calibri" panose="020F0502020204030204" pitchFamily="34" charset="0"/>
                <a:cs typeface="Calibri" panose="020F0502020204030204" pitchFamily="34" charset="0"/>
              </a:rPr>
              <a:t>Isolation and access to medical care </a:t>
            </a:r>
          </a:p>
          <a:p>
            <a:pPr lvl="1"/>
            <a:r>
              <a:rPr lang="en-US" dirty="0" smtClean="0">
                <a:latin typeface="Calibri" panose="020F0502020204030204" pitchFamily="34" charset="0"/>
                <a:cs typeface="Calibri" panose="020F0502020204030204" pitchFamily="34" charset="0"/>
              </a:rPr>
              <a:t>Specimen collection &amp; laboratory testing</a:t>
            </a:r>
          </a:p>
          <a:p>
            <a:pPr lvl="1"/>
            <a:r>
              <a:rPr lang="en-US" dirty="0" smtClean="0">
                <a:latin typeface="Calibri" panose="020F0502020204030204" pitchFamily="34" charset="0"/>
                <a:cs typeface="Calibri" panose="020F0502020204030204" pitchFamily="34" charset="0"/>
              </a:rPr>
              <a:t>Contact tracing</a:t>
            </a:r>
          </a:p>
        </p:txBody>
      </p:sp>
      <p:sp>
        <p:nvSpPr>
          <p:cNvPr id="3" name="Title 2"/>
          <p:cNvSpPr>
            <a:spLocks noGrp="1"/>
          </p:cNvSpPr>
          <p:nvPr>
            <p:ph type="title"/>
          </p:nvPr>
        </p:nvSpPr>
        <p:spPr>
          <a:xfrm>
            <a:off x="0" y="64840"/>
            <a:ext cx="10693400" cy="1081682"/>
          </a:xfrm>
        </p:spPr>
        <p:txBody>
          <a:bodyPr/>
          <a:lstStyle/>
          <a:p>
            <a:pPr>
              <a:defRPr/>
            </a:pPr>
            <a:r>
              <a:rPr lang="en-US" sz="5400" dirty="0" smtClean="0">
                <a:latin typeface="Calibri" panose="020F0502020204030204" pitchFamily="34" charset="0"/>
                <a:cs typeface="Calibri" panose="020F0502020204030204" pitchFamily="34" charset="0"/>
              </a:rPr>
              <a:t>2. Case Investigation</a:t>
            </a:r>
            <a:endParaRPr lang="en-US" sz="5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707879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1"/>
          <p:cNvSpPr>
            <a:spLocks noGrp="1"/>
          </p:cNvSpPr>
          <p:nvPr>
            <p:ph idx="1"/>
          </p:nvPr>
        </p:nvSpPr>
        <p:spPr>
          <a:xfrm>
            <a:off x="587998" y="1636524"/>
            <a:ext cx="9529378" cy="4797551"/>
          </a:xfrm>
        </p:spPr>
        <p:txBody>
          <a:bodyPr/>
          <a:lstStyle/>
          <a:p>
            <a:pPr algn="ctr">
              <a:buFont typeface="Wingdings" pitchFamily="2" charset="2"/>
              <a:buNone/>
            </a:pPr>
            <a:r>
              <a:rPr lang="en-US" sz="2700" dirty="0">
                <a:latin typeface="Calibri" panose="020F0502020204030204" pitchFamily="34" charset="0"/>
                <a:cs typeface="Calibri" panose="020F0502020204030204" pitchFamily="34" charset="0"/>
              </a:rPr>
              <a:t>Early detection </a:t>
            </a:r>
          </a:p>
          <a:p>
            <a:pPr algn="ctr">
              <a:buFont typeface="Wingdings" pitchFamily="2" charset="2"/>
              <a:buNone/>
            </a:pPr>
            <a:endParaRPr lang="en-US" sz="2700" dirty="0">
              <a:latin typeface="Calibri" panose="020F0502020204030204" pitchFamily="34" charset="0"/>
              <a:cs typeface="Calibri" panose="020F0502020204030204" pitchFamily="34" charset="0"/>
            </a:endParaRPr>
          </a:p>
          <a:p>
            <a:pPr algn="ctr">
              <a:buFont typeface="Wingdings" pitchFamily="2" charset="2"/>
              <a:buNone/>
            </a:pPr>
            <a:endParaRPr lang="en-US" sz="2700" dirty="0">
              <a:latin typeface="Calibri" panose="020F0502020204030204" pitchFamily="34" charset="0"/>
              <a:cs typeface="Calibri" panose="020F0502020204030204" pitchFamily="34" charset="0"/>
              <a:sym typeface="Wingdings" pitchFamily="2" charset="2"/>
            </a:endParaRPr>
          </a:p>
          <a:p>
            <a:pPr>
              <a:buNone/>
            </a:pPr>
            <a:r>
              <a:rPr lang="en-US" sz="2700" dirty="0">
                <a:latin typeface="Calibri" panose="020F0502020204030204" pitchFamily="34" charset="0"/>
                <a:cs typeface="Calibri" panose="020F0502020204030204" pitchFamily="34" charset="0"/>
                <a:sym typeface="Wingdings" pitchFamily="2" charset="2"/>
              </a:rPr>
              <a:t>		     Early </a:t>
            </a:r>
            <a:r>
              <a:rPr lang="en-US" sz="2700" dirty="0">
                <a:latin typeface="Calibri" panose="020F0502020204030204" pitchFamily="34" charset="0"/>
                <a:cs typeface="Calibri" panose="020F0502020204030204" pitchFamily="34" charset="0"/>
              </a:rPr>
              <a:t>isolation </a:t>
            </a:r>
            <a:r>
              <a:rPr lang="en-US" sz="2700" dirty="0">
                <a:latin typeface="Calibri" panose="020F0502020204030204" pitchFamily="34" charset="0"/>
                <a:cs typeface="Calibri" panose="020F0502020204030204" pitchFamily="34" charset="0"/>
                <a:sym typeface="Wingdings" pitchFamily="2" charset="2"/>
              </a:rPr>
              <a:t>		     Early treatment</a:t>
            </a:r>
            <a:endParaRPr lang="en-US" sz="2700" dirty="0">
              <a:latin typeface="Calibri" panose="020F0502020204030204" pitchFamily="34" charset="0"/>
              <a:cs typeface="Calibri" panose="020F0502020204030204" pitchFamily="34" charset="0"/>
            </a:endParaRPr>
          </a:p>
          <a:p>
            <a:pPr>
              <a:buFont typeface="Wingdings" pitchFamily="2" charset="2"/>
              <a:buNone/>
            </a:pPr>
            <a:endParaRPr lang="en-US" sz="2700" dirty="0">
              <a:latin typeface="Calibri" panose="020F0502020204030204" pitchFamily="34" charset="0"/>
              <a:cs typeface="Calibri" panose="020F0502020204030204" pitchFamily="34" charset="0"/>
            </a:endParaRPr>
          </a:p>
          <a:p>
            <a:pPr>
              <a:buFont typeface="Wingdings" pitchFamily="2" charset="2"/>
              <a:buNone/>
            </a:pPr>
            <a:r>
              <a:rPr lang="en-US" sz="1600" dirty="0">
                <a:latin typeface="Calibri" panose="020F0502020204030204" pitchFamily="34" charset="0"/>
                <a:cs typeface="Calibri" panose="020F0502020204030204" pitchFamily="34" charset="0"/>
                <a:sym typeface="Wingdings" pitchFamily="2" charset="2"/>
              </a:rPr>
              <a:t>	</a:t>
            </a:r>
          </a:p>
          <a:p>
            <a:pPr>
              <a:buFont typeface="Wingdings" pitchFamily="2" charset="2"/>
              <a:buNone/>
            </a:pPr>
            <a:r>
              <a:rPr lang="en-US" sz="2700" dirty="0">
                <a:latin typeface="Calibri" panose="020F0502020204030204" pitchFamily="34" charset="0"/>
                <a:cs typeface="Calibri" panose="020F0502020204030204" pitchFamily="34" charset="0"/>
                <a:sym typeface="Wingdings" pitchFamily="2" charset="2"/>
              </a:rPr>
              <a:t>		     </a:t>
            </a:r>
            <a:r>
              <a:rPr lang="en-US" sz="2700" b="1" dirty="0">
                <a:latin typeface="Calibri" panose="020F0502020204030204" pitchFamily="34" charset="0"/>
                <a:cs typeface="Calibri" panose="020F0502020204030204" pitchFamily="34" charset="0"/>
                <a:sym typeface="Wingdings" pitchFamily="2" charset="2"/>
              </a:rPr>
              <a:t>↓</a:t>
            </a:r>
            <a:r>
              <a:rPr lang="en-US" sz="2700" dirty="0">
                <a:latin typeface="Calibri" panose="020F0502020204030204" pitchFamily="34" charset="0"/>
                <a:cs typeface="Calibri" panose="020F0502020204030204" pitchFamily="34" charset="0"/>
                <a:sym typeface="Wingdings" pitchFamily="2" charset="2"/>
              </a:rPr>
              <a:t> Transmission</a:t>
            </a:r>
            <a:r>
              <a:rPr lang="en-US" dirty="0" smtClean="0">
                <a:latin typeface="Calibri" panose="020F0502020204030204" pitchFamily="34" charset="0"/>
                <a:cs typeface="Calibri" panose="020F0502020204030204" pitchFamily="34" charset="0"/>
              </a:rPr>
              <a:t> 		 Survival /</a:t>
            </a:r>
            <a:r>
              <a:rPr lang="en-US" dirty="0">
                <a:latin typeface="Calibri" panose="020F0502020204030204" pitchFamily="34" charset="0"/>
                <a:cs typeface="Calibri" panose="020F0502020204030204" pitchFamily="34" charset="0"/>
              </a:rPr>
              <a:t> </a:t>
            </a:r>
            <a:r>
              <a:rPr lang="en-US" dirty="0" smtClean="0">
                <a:latin typeface="Calibri" panose="020F0502020204030204" pitchFamily="34" charset="0"/>
                <a:cs typeface="Calibri" panose="020F0502020204030204" pitchFamily="34" charset="0"/>
              </a:rPr>
              <a:t>acceptability </a:t>
            </a:r>
          </a:p>
          <a:p>
            <a:endParaRPr lang="en-US" dirty="0" smtClean="0">
              <a:latin typeface="Calibri" panose="020F0502020204030204" pitchFamily="34" charset="0"/>
              <a:cs typeface="Calibri" panose="020F0502020204030204" pitchFamily="34" charset="0"/>
            </a:endParaRPr>
          </a:p>
        </p:txBody>
      </p:sp>
      <p:sp>
        <p:nvSpPr>
          <p:cNvPr id="3" name="Title 2"/>
          <p:cNvSpPr>
            <a:spLocks noGrp="1"/>
          </p:cNvSpPr>
          <p:nvPr>
            <p:ph type="title"/>
          </p:nvPr>
        </p:nvSpPr>
        <p:spPr>
          <a:xfrm>
            <a:off x="0" y="165686"/>
            <a:ext cx="10693400" cy="1081681"/>
          </a:xfrm>
        </p:spPr>
        <p:txBody>
          <a:bodyPr/>
          <a:lstStyle/>
          <a:p>
            <a:pPr>
              <a:defRPr/>
            </a:pPr>
            <a:r>
              <a:rPr lang="en-GB" sz="4400" dirty="0">
                <a:latin typeface="Calibri" panose="020F0502020204030204" pitchFamily="34" charset="0"/>
                <a:cs typeface="Calibri" panose="020F0502020204030204" pitchFamily="34" charset="0"/>
              </a:rPr>
              <a:t>Main Rationale of Contact Tracing &amp; Monitoring</a:t>
            </a:r>
            <a:endParaRPr lang="en-US" sz="4400" dirty="0">
              <a:latin typeface="Calibri" panose="020F0502020204030204" pitchFamily="34" charset="0"/>
              <a:cs typeface="Calibri" panose="020F0502020204030204" pitchFamily="34" charset="0"/>
            </a:endParaRPr>
          </a:p>
        </p:txBody>
      </p:sp>
      <p:sp>
        <p:nvSpPr>
          <p:cNvPr id="23556" name="Down Arrow 3"/>
          <p:cNvSpPr>
            <a:spLocks noChangeArrowheads="1"/>
          </p:cNvSpPr>
          <p:nvPr/>
        </p:nvSpPr>
        <p:spPr bwMode="auto">
          <a:xfrm rot="2121728">
            <a:off x="3459311" y="2377778"/>
            <a:ext cx="566230" cy="1345425"/>
          </a:xfrm>
          <a:prstGeom prst="downArrow">
            <a:avLst>
              <a:gd name="adj1" fmla="val 50000"/>
              <a:gd name="adj2" fmla="val 50024"/>
            </a:avLst>
          </a:prstGeom>
          <a:solidFill>
            <a:schemeClr val="accent1"/>
          </a:solidFill>
          <a:ln w="9525" algn="ctr">
            <a:solidFill>
              <a:schemeClr val="tx1"/>
            </a:solidFill>
            <a:round/>
            <a:headEnd/>
            <a:tailEnd type="triangle" w="med" len="med"/>
          </a:ln>
        </p:spPr>
        <p:txBody>
          <a:bodyPr wrap="none" lIns="104306" tIns="52153" rIns="104306" bIns="52153" anchor="ctr"/>
          <a:lstStyle/>
          <a:p>
            <a:pPr algn="ctr" eaLnBrk="0" hangingPunct="0"/>
            <a:endParaRPr lang="en-US"/>
          </a:p>
        </p:txBody>
      </p:sp>
      <p:sp>
        <p:nvSpPr>
          <p:cNvPr id="23557" name="Down Arrow 4"/>
          <p:cNvSpPr>
            <a:spLocks noChangeArrowheads="1"/>
          </p:cNvSpPr>
          <p:nvPr/>
        </p:nvSpPr>
        <p:spPr bwMode="auto">
          <a:xfrm>
            <a:off x="2839100" y="4564977"/>
            <a:ext cx="566230" cy="1078180"/>
          </a:xfrm>
          <a:prstGeom prst="downArrow">
            <a:avLst>
              <a:gd name="adj1" fmla="val 50000"/>
              <a:gd name="adj2" fmla="val 50024"/>
            </a:avLst>
          </a:prstGeom>
          <a:solidFill>
            <a:schemeClr val="accent1"/>
          </a:solidFill>
          <a:ln w="9525" algn="ctr">
            <a:solidFill>
              <a:schemeClr val="tx1"/>
            </a:solidFill>
            <a:round/>
            <a:headEnd/>
            <a:tailEnd type="triangle" w="med" len="med"/>
          </a:ln>
        </p:spPr>
        <p:txBody>
          <a:bodyPr wrap="none" lIns="104306" tIns="52153" rIns="104306" bIns="52153" anchor="ctr"/>
          <a:lstStyle/>
          <a:p>
            <a:pPr algn="ctr" eaLnBrk="0" hangingPunct="0"/>
            <a:endParaRPr lang="en-US"/>
          </a:p>
        </p:txBody>
      </p:sp>
      <p:sp>
        <p:nvSpPr>
          <p:cNvPr id="7" name="Down Arrow 3"/>
          <p:cNvSpPr>
            <a:spLocks noChangeArrowheads="1"/>
          </p:cNvSpPr>
          <p:nvPr/>
        </p:nvSpPr>
        <p:spPr bwMode="auto">
          <a:xfrm rot="19644935">
            <a:off x="6268728" y="2310852"/>
            <a:ext cx="566230" cy="1335121"/>
          </a:xfrm>
          <a:prstGeom prst="downArrow">
            <a:avLst>
              <a:gd name="adj1" fmla="val 50000"/>
              <a:gd name="adj2" fmla="val 50024"/>
            </a:avLst>
          </a:prstGeom>
          <a:solidFill>
            <a:schemeClr val="accent1"/>
          </a:solidFill>
          <a:ln w="9525" algn="ctr">
            <a:solidFill>
              <a:schemeClr val="tx1"/>
            </a:solidFill>
            <a:round/>
            <a:headEnd/>
            <a:tailEnd type="triangle" w="med" len="med"/>
          </a:ln>
        </p:spPr>
        <p:txBody>
          <a:bodyPr wrap="none" lIns="104306" tIns="52153" rIns="104306" bIns="52153" anchor="ctr"/>
          <a:lstStyle/>
          <a:p>
            <a:pPr algn="ctr" eaLnBrk="0" hangingPunct="0"/>
            <a:endParaRPr lang="en-US"/>
          </a:p>
        </p:txBody>
      </p:sp>
      <p:cxnSp>
        <p:nvCxnSpPr>
          <p:cNvPr id="9" name="Straight Arrow Connector 8"/>
          <p:cNvCxnSpPr/>
          <p:nvPr/>
        </p:nvCxnSpPr>
        <p:spPr bwMode="auto">
          <a:xfrm flipV="1">
            <a:off x="5731594" y="5803616"/>
            <a:ext cx="0" cy="396961"/>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0" name="Down Arrow 4"/>
          <p:cNvSpPr>
            <a:spLocks noChangeArrowheads="1"/>
          </p:cNvSpPr>
          <p:nvPr/>
        </p:nvSpPr>
        <p:spPr bwMode="auto">
          <a:xfrm>
            <a:off x="7078420" y="4525544"/>
            <a:ext cx="566230" cy="1078180"/>
          </a:xfrm>
          <a:prstGeom prst="downArrow">
            <a:avLst>
              <a:gd name="adj1" fmla="val 50000"/>
              <a:gd name="adj2" fmla="val 50024"/>
            </a:avLst>
          </a:prstGeom>
          <a:solidFill>
            <a:schemeClr val="accent1"/>
          </a:solidFill>
          <a:ln w="9525" algn="ctr">
            <a:solidFill>
              <a:schemeClr val="tx1"/>
            </a:solidFill>
            <a:round/>
            <a:headEnd/>
            <a:tailEnd type="triangle" w="med" len="med"/>
          </a:ln>
        </p:spPr>
        <p:txBody>
          <a:bodyPr wrap="none" lIns="104306" tIns="52153" rIns="104306" bIns="52153" anchor="ctr"/>
          <a:lstStyle/>
          <a:p>
            <a:pPr algn="ctr" eaLnBrk="0" hangingPunct="0"/>
            <a:endParaRPr lang="en-US"/>
          </a:p>
        </p:txBody>
      </p:sp>
      <p:sp>
        <p:nvSpPr>
          <p:cNvPr id="11" name="Curved Left Arrow 10"/>
          <p:cNvSpPr/>
          <p:nvPr/>
        </p:nvSpPr>
        <p:spPr bwMode="auto">
          <a:xfrm rot="20200522" flipV="1">
            <a:off x="8717023" y="1267386"/>
            <a:ext cx="1085457" cy="4768980"/>
          </a:xfrm>
          <a:prstGeom prst="curvedLeftArrow">
            <a:avLst>
              <a:gd name="adj1" fmla="val 14483"/>
              <a:gd name="adj2" fmla="val 28244"/>
              <a:gd name="adj3" fmla="val 17561"/>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104306" tIns="52153" rIns="104306" bIns="52153" numCol="1" rtlCol="0" anchor="ctr" anchorCtr="0" compatLnSpc="1">
            <a:prstTxWarp prst="textNoShape">
              <a:avLst/>
            </a:prstTxWarp>
          </a:bodyPr>
          <a:lstStyle/>
          <a:p>
            <a:pPr algn="ctr" defTabSz="1043056" rtl="0" eaLnBrk="0" hangingPunct="0"/>
            <a:endParaRPr lang="en-US" sz="2700" b="0">
              <a:solidFill>
                <a:schemeClr val="tx1"/>
              </a:solidFill>
              <a:latin typeface="Times New Roman" pitchFamily="18" charset="0"/>
            </a:endParaRPr>
          </a:p>
        </p:txBody>
      </p:sp>
      <p:sp>
        <p:nvSpPr>
          <p:cNvPr id="2" name="TextBox 1"/>
          <p:cNvSpPr txBox="1"/>
          <p:nvPr/>
        </p:nvSpPr>
        <p:spPr>
          <a:xfrm>
            <a:off x="4838056" y="3547297"/>
            <a:ext cx="610244" cy="1015663"/>
          </a:xfrm>
          <a:prstGeom prst="rect">
            <a:avLst/>
          </a:prstGeom>
          <a:noFill/>
        </p:spPr>
        <p:txBody>
          <a:bodyPr wrap="square" rtlCol="0">
            <a:spAutoFit/>
          </a:bodyPr>
          <a:lstStyle/>
          <a:p>
            <a:r>
              <a:rPr lang="fr-FR" sz="6000" dirty="0" smtClean="0">
                <a:latin typeface="MS PGothic"/>
                <a:ea typeface="MS PGothic"/>
              </a:rPr>
              <a:t>+</a:t>
            </a:r>
            <a:endParaRPr lang="fr-FR" sz="6000" dirty="0"/>
          </a:p>
        </p:txBody>
      </p:sp>
      <p:sp>
        <p:nvSpPr>
          <p:cNvPr id="4" name="TextBox 3"/>
          <p:cNvSpPr txBox="1"/>
          <p:nvPr/>
        </p:nvSpPr>
        <p:spPr>
          <a:xfrm>
            <a:off x="57150" y="1492746"/>
            <a:ext cx="2625815" cy="1292662"/>
          </a:xfrm>
          <a:prstGeom prst="rect">
            <a:avLst/>
          </a:prstGeom>
          <a:solidFill>
            <a:srgbClr val="C4DAF4"/>
          </a:solidFill>
          <a:ln>
            <a:solidFill>
              <a:schemeClr val="tx1"/>
            </a:solidFill>
            <a:prstDash val="lgDash"/>
          </a:ln>
        </p:spPr>
        <p:txBody>
          <a:bodyPr wrap="square" rtlCol="0">
            <a:spAutoFit/>
          </a:bodyPr>
          <a:lstStyle/>
          <a:p>
            <a:pPr algn="ctr"/>
            <a:r>
              <a:rPr lang="fr-FR" sz="2600" dirty="0" smtClean="0"/>
              <a:t>Contact </a:t>
            </a:r>
            <a:r>
              <a:rPr lang="fr-FR" sz="2600" dirty="0" err="1" smtClean="0"/>
              <a:t>tracing</a:t>
            </a:r>
            <a:r>
              <a:rPr lang="fr-FR" sz="2600" dirty="0" smtClean="0"/>
              <a:t> &amp; </a:t>
            </a:r>
          </a:p>
          <a:p>
            <a:pPr algn="ctr"/>
            <a:r>
              <a:rPr lang="fr-FR" sz="2600" dirty="0" smtClean="0"/>
              <a:t>monitoring</a:t>
            </a:r>
            <a:endParaRPr lang="fr-FR" sz="2600" dirty="0"/>
          </a:p>
        </p:txBody>
      </p:sp>
      <p:sp>
        <p:nvSpPr>
          <p:cNvPr id="5" name="Right Arrow 4"/>
          <p:cNvSpPr/>
          <p:nvPr/>
        </p:nvSpPr>
        <p:spPr bwMode="auto">
          <a:xfrm>
            <a:off x="2764018" y="1565124"/>
            <a:ext cx="1198382" cy="484632"/>
          </a:xfrm>
          <a:prstGeom prst="rightArrow">
            <a:avLst/>
          </a:prstGeom>
          <a:solidFill>
            <a:srgbClr val="96CCEE"/>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042988" rtl="1" eaLnBrk="1" fontAlgn="base" latinLnBrk="0" hangingPunct="1">
              <a:lnSpc>
                <a:spcPct val="100000"/>
              </a:lnSpc>
              <a:spcBef>
                <a:spcPct val="0"/>
              </a:spcBef>
              <a:spcAft>
                <a:spcPct val="0"/>
              </a:spcAft>
              <a:buClrTx/>
              <a:buSzTx/>
              <a:buFontTx/>
              <a:buNone/>
              <a:tabLst/>
            </a:pPr>
            <a:endParaRPr kumimoji="0" lang="fr-FR" sz="3900" b="1" i="0" u="none" strike="noStrike" cap="none" normalizeH="0" baseline="0" smtClean="0">
              <a:ln>
                <a:noFill/>
              </a:ln>
              <a:solidFill>
                <a:srgbClr val="000066"/>
              </a:solidFill>
              <a:effectLst/>
              <a:latin typeface="Arial" charset="0"/>
              <a:cs typeface="Arial" charset="0"/>
            </a:endParaRPr>
          </a:p>
        </p:txBody>
      </p:sp>
    </p:spTree>
    <p:extLst>
      <p:ext uri="{BB962C8B-B14F-4D97-AF65-F5344CB8AC3E}">
        <p14:creationId xmlns:p14="http://schemas.microsoft.com/office/powerpoint/2010/main" val="392139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‘contact’ is someone…</a:t>
            </a:r>
            <a:endParaRPr lang="en-US" dirty="0"/>
          </a:p>
        </p:txBody>
      </p:sp>
      <p:sp>
        <p:nvSpPr>
          <p:cNvPr id="3" name="Content Placeholder 2"/>
          <p:cNvSpPr>
            <a:spLocks noGrp="1"/>
          </p:cNvSpPr>
          <p:nvPr>
            <p:ph idx="1"/>
          </p:nvPr>
        </p:nvSpPr>
        <p:spPr>
          <a:xfrm>
            <a:off x="531182" y="1467795"/>
            <a:ext cx="9696450" cy="5084762"/>
          </a:xfrm>
        </p:spPr>
        <p:txBody>
          <a:bodyPr/>
          <a:lstStyle/>
          <a:p>
            <a:r>
              <a:rPr lang="en-US" sz="2600" dirty="0" smtClean="0">
                <a:latin typeface="Calibri" panose="020F0502020204030204" pitchFamily="34" charset="0"/>
                <a:cs typeface="Calibri" panose="020F0502020204030204" pitchFamily="34" charset="0"/>
              </a:rPr>
              <a:t>Who lived with the case</a:t>
            </a:r>
          </a:p>
          <a:p>
            <a:r>
              <a:rPr lang="en-US" sz="2600" dirty="0" smtClean="0">
                <a:latin typeface="Calibri" panose="020F0502020204030204" pitchFamily="34" charset="0"/>
                <a:cs typeface="Calibri" panose="020F0502020204030204" pitchFamily="34" charset="0"/>
              </a:rPr>
              <a:t>Who visited the case</a:t>
            </a:r>
          </a:p>
          <a:p>
            <a:r>
              <a:rPr lang="en-US" sz="2600" dirty="0" smtClean="0">
                <a:latin typeface="Calibri" panose="020F0502020204030204" pitchFamily="34" charset="0"/>
                <a:cs typeface="Calibri" panose="020F0502020204030204" pitchFamily="34" charset="0"/>
              </a:rPr>
              <a:t>Who and Where the case visited</a:t>
            </a:r>
          </a:p>
          <a:p>
            <a:r>
              <a:rPr lang="en-US" sz="2600" dirty="0" smtClean="0">
                <a:latin typeface="Calibri" panose="020F0502020204030204" pitchFamily="34" charset="0"/>
                <a:cs typeface="Calibri" panose="020F0502020204030204" pitchFamily="34" charset="0"/>
              </a:rPr>
              <a:t>All health facilities the case visited</a:t>
            </a:r>
          </a:p>
          <a:p>
            <a:r>
              <a:rPr lang="en-US" sz="2600" dirty="0" smtClean="0">
                <a:latin typeface="Calibri" panose="020F0502020204030204" pitchFamily="34" charset="0"/>
                <a:cs typeface="Calibri" panose="020F0502020204030204" pitchFamily="34" charset="0"/>
              </a:rPr>
              <a:t>All persons in contact with a body from time of death onwards</a:t>
            </a:r>
          </a:p>
          <a:p>
            <a:r>
              <a:rPr lang="en-US" sz="2600" dirty="0" smtClean="0">
                <a:latin typeface="Calibri" panose="020F0502020204030204" pitchFamily="34" charset="0"/>
                <a:cs typeface="Calibri" panose="020F0502020204030204" pitchFamily="34" charset="0"/>
              </a:rPr>
              <a:t>Markets, schools, offices, health </a:t>
            </a:r>
            <a:r>
              <a:rPr lang="en-US" sz="2600" dirty="0" err="1" smtClean="0">
                <a:latin typeface="Calibri" panose="020F0502020204030204" pitchFamily="34" charset="0"/>
                <a:cs typeface="Calibri" panose="020F0502020204030204" pitchFamily="34" charset="0"/>
              </a:rPr>
              <a:t>centres</a:t>
            </a:r>
            <a:r>
              <a:rPr lang="en-US" sz="2600" dirty="0" smtClean="0">
                <a:latin typeface="Calibri" panose="020F0502020204030204" pitchFamily="34" charset="0"/>
                <a:cs typeface="Calibri" panose="020F0502020204030204" pitchFamily="34" charset="0"/>
              </a:rPr>
              <a:t>, work, leisure</a:t>
            </a:r>
          </a:p>
          <a:p>
            <a:r>
              <a:rPr lang="en-US" sz="2600" dirty="0" smtClean="0">
                <a:latin typeface="Calibri" panose="020F0502020204030204" pitchFamily="34" charset="0"/>
                <a:cs typeface="Calibri" panose="020F0502020204030204" pitchFamily="34" charset="0"/>
              </a:rPr>
              <a:t>Anyone else...</a:t>
            </a:r>
          </a:p>
          <a:p>
            <a:endParaRPr lang="en-US"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12798" y="1351594"/>
            <a:ext cx="10168758" cy="5084762"/>
          </a:xfrm>
        </p:spPr>
        <p:txBody>
          <a:bodyPr>
            <a:noAutofit/>
          </a:bodyPr>
          <a:lstStyle/>
          <a:p>
            <a:pPr marL="0" indent="0">
              <a:buNone/>
            </a:pPr>
            <a:r>
              <a:rPr lang="en-GB" sz="2100" b="1" dirty="0">
                <a:latin typeface="Calibri" panose="020F0502020204030204" pitchFamily="34" charset="0"/>
                <a:cs typeface="Calibri" panose="020F0502020204030204" pitchFamily="34" charset="0"/>
              </a:rPr>
              <a:t>Contact Tracing: </a:t>
            </a:r>
            <a:r>
              <a:rPr lang="en-GB" sz="2100" dirty="0">
                <a:latin typeface="Calibri" panose="020F0502020204030204" pitchFamily="34" charset="0"/>
                <a:cs typeface="Calibri" panose="020F0502020204030204" pitchFamily="34" charset="0"/>
              </a:rPr>
              <a:t>Identification and follow-up of persons who may have come into contact with a </a:t>
            </a:r>
            <a:r>
              <a:rPr lang="en-GB" sz="2100" dirty="0" smtClean="0">
                <a:latin typeface="Calibri" panose="020F0502020204030204" pitchFamily="34" charset="0"/>
                <a:cs typeface="Calibri" panose="020F0502020204030204" pitchFamily="34" charset="0"/>
              </a:rPr>
              <a:t>suspected, probable or confirmed case, with the ultimate goal of detecting and isolating new cases ASAP.</a:t>
            </a:r>
          </a:p>
          <a:p>
            <a:pPr marL="514350" indent="-514350">
              <a:buFont typeface="+mj-lt"/>
              <a:buAutoNum type="arabicPeriod"/>
            </a:pPr>
            <a:r>
              <a:rPr lang="en-US" sz="2100" dirty="0" smtClean="0">
                <a:latin typeface="Calibri" panose="020F0502020204030204" pitchFamily="34" charset="0"/>
                <a:cs typeface="Calibri" panose="020F0502020204030204" pitchFamily="34" charset="0"/>
              </a:rPr>
              <a:t>Contact identification</a:t>
            </a:r>
          </a:p>
          <a:p>
            <a:pPr lvl="1">
              <a:buFont typeface="Courier New" panose="02070309020205020404" pitchFamily="49" charset="0"/>
              <a:buChar char="o"/>
            </a:pPr>
            <a:r>
              <a:rPr lang="en-US" sz="2100" dirty="0" smtClean="0">
                <a:latin typeface="Calibri" panose="020F0502020204030204" pitchFamily="34" charset="0"/>
                <a:cs typeface="Calibri" panose="020F0502020204030204" pitchFamily="34" charset="0"/>
              </a:rPr>
              <a:t>Contact tracing begins with a ‘case’ </a:t>
            </a:r>
          </a:p>
          <a:p>
            <a:pPr marL="596900" lvl="1" indent="0">
              <a:buNone/>
            </a:pPr>
            <a:r>
              <a:rPr lang="en-US" sz="2100" dirty="0">
                <a:latin typeface="Calibri" panose="020F0502020204030204" pitchFamily="34" charset="0"/>
                <a:cs typeface="Calibri" panose="020F0502020204030204" pitchFamily="34" charset="0"/>
              </a:rPr>
              <a:t>	</a:t>
            </a:r>
            <a:r>
              <a:rPr lang="en-US" sz="2100" dirty="0" smtClean="0">
                <a:latin typeface="Calibri" panose="020F0502020204030204" pitchFamily="34" charset="0"/>
                <a:cs typeface="Calibri" panose="020F0502020204030204" pitchFamily="34" charset="0"/>
              </a:rPr>
              <a:t>(suspected, probable or confirmed)</a:t>
            </a:r>
          </a:p>
          <a:p>
            <a:pPr marL="514350" indent="-514350">
              <a:buFont typeface="+mj-lt"/>
              <a:buAutoNum type="arabicPeriod"/>
            </a:pPr>
            <a:r>
              <a:rPr lang="en-US" sz="2100" dirty="0" smtClean="0">
                <a:latin typeface="Calibri" panose="020F0502020204030204" pitchFamily="34" charset="0"/>
                <a:cs typeface="Calibri" panose="020F0502020204030204" pitchFamily="34" charset="0"/>
              </a:rPr>
              <a:t>Contact listing</a:t>
            </a:r>
          </a:p>
          <a:p>
            <a:pPr lvl="1">
              <a:buFont typeface="Courier New" panose="02070309020205020404" pitchFamily="49" charset="0"/>
              <a:buChar char="o"/>
            </a:pPr>
            <a:r>
              <a:rPr lang="en-US" sz="2100" dirty="0" smtClean="0">
                <a:latin typeface="Calibri" panose="020F0502020204030204" pitchFamily="34" charset="0"/>
                <a:cs typeface="Calibri" panose="020F0502020204030204" pitchFamily="34" charset="0"/>
              </a:rPr>
              <a:t>Informing contacts takes tact and empathy</a:t>
            </a:r>
          </a:p>
          <a:p>
            <a:pPr lvl="1">
              <a:buFont typeface="Courier New" panose="02070309020205020404" pitchFamily="49" charset="0"/>
              <a:buChar char="o"/>
            </a:pPr>
            <a:r>
              <a:rPr lang="en-US" sz="2100" dirty="0" smtClean="0">
                <a:latin typeface="Calibri" panose="020F0502020204030204" pitchFamily="34" charset="0"/>
                <a:cs typeface="Calibri" panose="020F0502020204030204" pitchFamily="34" charset="0"/>
              </a:rPr>
              <a:t>Priority given to high risk categories of contacts</a:t>
            </a:r>
          </a:p>
          <a:p>
            <a:pPr marL="514350" indent="-514350">
              <a:buFont typeface="+mj-lt"/>
              <a:buAutoNum type="arabicPeriod"/>
            </a:pPr>
            <a:r>
              <a:rPr lang="en-US" sz="2100" dirty="0" smtClean="0">
                <a:latin typeface="Calibri" panose="020F0502020204030204" pitchFamily="34" charset="0"/>
                <a:cs typeface="Calibri" panose="020F0502020204030204" pitchFamily="34" charset="0"/>
              </a:rPr>
              <a:t>Contact follow-up</a:t>
            </a:r>
          </a:p>
          <a:p>
            <a:pPr lvl="1">
              <a:buFont typeface="Courier New" panose="02070309020205020404" pitchFamily="49" charset="0"/>
              <a:buChar char="o"/>
            </a:pPr>
            <a:r>
              <a:rPr lang="en-GB" sz="2100" dirty="0" smtClean="0">
                <a:latin typeface="Calibri" panose="020F0502020204030204" pitchFamily="34" charset="0"/>
                <a:cs typeface="Calibri" panose="020F0502020204030204" pitchFamily="34" charset="0"/>
              </a:rPr>
              <a:t>Monitoring </a:t>
            </a:r>
            <a:r>
              <a:rPr lang="en-GB" sz="2100" dirty="0">
                <a:latin typeface="Calibri" panose="020F0502020204030204" pitchFamily="34" charset="0"/>
                <a:cs typeface="Calibri" panose="020F0502020204030204" pitchFamily="34" charset="0"/>
              </a:rPr>
              <a:t>for 21 days after last exposure</a:t>
            </a:r>
          </a:p>
          <a:p>
            <a:pPr lvl="1">
              <a:buFont typeface="Courier New" panose="02070309020205020404" pitchFamily="49" charset="0"/>
              <a:buChar char="o"/>
            </a:pPr>
            <a:r>
              <a:rPr lang="en-US" sz="2100" dirty="0" smtClean="0">
                <a:latin typeface="Calibri" panose="020F0502020204030204" pitchFamily="34" charset="0"/>
                <a:cs typeface="Calibri" panose="020F0502020204030204" pitchFamily="34" charset="0"/>
              </a:rPr>
              <a:t>Coordinated by epidemiological surveillance officer who works with supervisors who manage contact follow-up teams</a:t>
            </a:r>
            <a:endParaRPr lang="en-US" sz="2100" dirty="0">
              <a:latin typeface="Calibri" panose="020F0502020204030204" pitchFamily="34" charset="0"/>
              <a:cs typeface="Calibri" panose="020F0502020204030204" pitchFamily="34" charset="0"/>
            </a:endParaRPr>
          </a:p>
        </p:txBody>
      </p:sp>
      <p:sp>
        <p:nvSpPr>
          <p:cNvPr id="3" name="Title 2"/>
          <p:cNvSpPr>
            <a:spLocks noGrp="1"/>
          </p:cNvSpPr>
          <p:nvPr>
            <p:ph type="title"/>
          </p:nvPr>
        </p:nvSpPr>
        <p:spPr/>
        <p:txBody>
          <a:bodyPr/>
          <a:lstStyle/>
          <a:p>
            <a:r>
              <a:rPr lang="en-US" sz="4800" dirty="0" smtClean="0">
                <a:latin typeface="Calibri" panose="020F0502020204030204" pitchFamily="34" charset="0"/>
                <a:cs typeface="Calibri" panose="020F0502020204030204" pitchFamily="34" charset="0"/>
              </a:rPr>
              <a:t>Contact tracing: 3 basic elements</a:t>
            </a:r>
            <a:endParaRPr lang="en-US" sz="4800" dirty="0">
              <a:latin typeface="Calibri" panose="020F0502020204030204" pitchFamily="34" charset="0"/>
              <a:cs typeface="Calibri" panose="020F0502020204030204" pitchFamily="34" charset="0"/>
            </a:endParaRPr>
          </a:p>
        </p:txBody>
      </p:sp>
      <p:sp>
        <p:nvSpPr>
          <p:cNvPr id="4" name="Right Brace 3"/>
          <p:cNvSpPr/>
          <p:nvPr/>
        </p:nvSpPr>
        <p:spPr bwMode="auto">
          <a:xfrm>
            <a:off x="7448643" y="2864221"/>
            <a:ext cx="299545" cy="2017986"/>
          </a:xfrm>
          <a:prstGeom prst="rightBrac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1042988" rtl="1" eaLnBrk="1" fontAlgn="base" latinLnBrk="0" hangingPunct="1">
              <a:lnSpc>
                <a:spcPct val="100000"/>
              </a:lnSpc>
              <a:spcBef>
                <a:spcPct val="0"/>
              </a:spcBef>
              <a:spcAft>
                <a:spcPct val="0"/>
              </a:spcAft>
              <a:buClrTx/>
              <a:buSzTx/>
              <a:buFontTx/>
              <a:buNone/>
              <a:tabLst/>
            </a:pPr>
            <a:endParaRPr kumimoji="0" lang="fr-FR" sz="3900" b="1" i="0" u="none" strike="noStrike" cap="none" normalizeH="0" baseline="0" smtClean="0">
              <a:ln>
                <a:noFill/>
              </a:ln>
              <a:solidFill>
                <a:srgbClr val="000066"/>
              </a:solidFill>
              <a:effectLst/>
              <a:latin typeface="Arial" charset="0"/>
              <a:cs typeface="Arial" charset="0"/>
            </a:endParaRPr>
          </a:p>
        </p:txBody>
      </p:sp>
      <p:sp>
        <p:nvSpPr>
          <p:cNvPr id="5" name="TextBox 4"/>
          <p:cNvSpPr txBox="1"/>
          <p:nvPr/>
        </p:nvSpPr>
        <p:spPr>
          <a:xfrm>
            <a:off x="8062776" y="3478477"/>
            <a:ext cx="2093595" cy="830997"/>
          </a:xfrm>
          <a:prstGeom prst="rect">
            <a:avLst/>
          </a:prstGeom>
          <a:noFill/>
        </p:spPr>
        <p:txBody>
          <a:bodyPr wrap="square" rtlCol="0">
            <a:spAutoFit/>
          </a:bodyPr>
          <a:lstStyle/>
          <a:p>
            <a:pPr algn="ctr"/>
            <a:r>
              <a:rPr lang="fr-FR" sz="2400" b="0" dirty="0" smtClean="0">
                <a:latin typeface="Calibri" panose="020F0502020204030204" pitchFamily="34" charset="0"/>
                <a:cs typeface="Calibri" panose="020F0502020204030204" pitchFamily="34" charset="0"/>
              </a:rPr>
              <a:t>Case </a:t>
            </a:r>
          </a:p>
          <a:p>
            <a:pPr algn="ctr"/>
            <a:r>
              <a:rPr lang="fr-FR" sz="2400" b="0" dirty="0" smtClean="0">
                <a:latin typeface="Calibri" panose="020F0502020204030204" pitchFamily="34" charset="0"/>
                <a:cs typeface="Calibri" panose="020F0502020204030204" pitchFamily="34" charset="0"/>
              </a:rPr>
              <a:t>Investigation</a:t>
            </a:r>
            <a:endParaRPr lang="fr-FR" sz="2400" b="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00443045"/>
      </p:ext>
    </p:extLst>
  </p:cSld>
  <p:clrMapOvr>
    <a:masterClrMapping/>
  </p:clrMapOvr>
  <p:timing>
    <p:tnLst>
      <p:par>
        <p:cTn id="1" dur="indefinite" restart="never" nodeType="tmRoot"/>
      </p:par>
    </p:tnLst>
  </p:timing>
</p:sld>
</file>

<file path=ppt/theme/theme1.xml><?xml version="1.0" encoding="utf-8"?>
<a:theme xmlns:a="http://schemas.openxmlformats.org/drawingml/2006/main" name="GO_Contact_tracing_2015_02_11 MS">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GO_Contact_tracing_2015_02_11 MS</Template>
  <TotalTime>337</TotalTime>
  <Words>2244</Words>
  <Application>Microsoft Office PowerPoint</Application>
  <PresentationFormat>Custom</PresentationFormat>
  <Paragraphs>234</Paragraphs>
  <Slides>20</Slides>
  <Notes>18</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GO_Contact_tracing_2015_02_11 MS</vt:lpstr>
      <vt:lpstr>  Module 4.2  Contact Tracing  &amp; Case Finding </vt:lpstr>
      <vt:lpstr>Objectives</vt:lpstr>
      <vt:lpstr>Ebola : Principles of Control</vt:lpstr>
      <vt:lpstr>Key Components of Ebola Outbreak Surveillance</vt:lpstr>
      <vt:lpstr>1. Alert</vt:lpstr>
      <vt:lpstr>2. Case Investigation</vt:lpstr>
      <vt:lpstr>Main Rationale of Contact Tracing &amp; Monitoring</vt:lpstr>
      <vt:lpstr>A ‘contact’ is someone…</vt:lpstr>
      <vt:lpstr>Contact tracing: 3 basic elements</vt:lpstr>
      <vt:lpstr>3. Contact Identification</vt:lpstr>
      <vt:lpstr>4. Contact Monitoring (21 Days)</vt:lpstr>
      <vt:lpstr>PowerPoint Presentation</vt:lpstr>
      <vt:lpstr>Contact Tracing Tactic</vt:lpstr>
      <vt:lpstr>Surveillance Activities &amp; Community Engagement</vt:lpstr>
      <vt:lpstr>PowerPoint Presentation</vt:lpstr>
      <vt:lpstr>Challenges (1)</vt:lpstr>
      <vt:lpstr>Challenges (2)</vt:lpstr>
      <vt:lpstr>Challenges (3)</vt:lpstr>
      <vt:lpstr>Where Do You Fit In?  How Can You Contribute?</vt:lpstr>
      <vt:lpstr>List how your work relates to or can contribute to the work in case finding and contact tracing</vt:lpstr>
    </vt:vector>
  </TitlesOfParts>
  <Company>WHO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Contact Tracing</dc:title>
  <dc:subject>WHO template and recommendations</dc:subject>
  <dc:creator>SENGA, Mikiko</dc:creator>
  <cp:keywords>communication, photos, text</cp:keywords>
  <cp:lastModifiedBy>BHATIASEVI, Aphaluck</cp:lastModifiedBy>
  <cp:revision>71</cp:revision>
  <cp:lastPrinted>2015-02-16T10:41:19Z</cp:lastPrinted>
  <dcterms:created xsi:type="dcterms:W3CDTF">2015-03-05T09:31:31Z</dcterms:created>
  <dcterms:modified xsi:type="dcterms:W3CDTF">2015-03-18T09:24:25Z</dcterms:modified>
  <cp:category>Guidelines</cp:category>
</cp:coreProperties>
</file>